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93610" r:id="rId5"/>
    <p:sldMasterId id="2147493617" r:id="rId6"/>
    <p:sldMasterId id="2147493641" r:id="rId7"/>
  </p:sldMasterIdLst>
  <p:notesMasterIdLst>
    <p:notesMasterId r:id="rId47"/>
  </p:notesMasterIdLst>
  <p:sldIdLst>
    <p:sldId id="936" r:id="rId8"/>
    <p:sldId id="257" r:id="rId9"/>
    <p:sldId id="258" r:id="rId10"/>
    <p:sldId id="389" r:id="rId11"/>
    <p:sldId id="937" r:id="rId12"/>
    <p:sldId id="938" r:id="rId13"/>
    <p:sldId id="407" r:id="rId14"/>
    <p:sldId id="756" r:id="rId15"/>
    <p:sldId id="798" r:id="rId16"/>
    <p:sldId id="799" r:id="rId17"/>
    <p:sldId id="800" r:id="rId18"/>
    <p:sldId id="802" r:id="rId19"/>
    <p:sldId id="939" r:id="rId20"/>
    <p:sldId id="940" r:id="rId21"/>
    <p:sldId id="941" r:id="rId22"/>
    <p:sldId id="912" r:id="rId23"/>
    <p:sldId id="935" r:id="rId24"/>
    <p:sldId id="366" r:id="rId25"/>
    <p:sldId id="355" r:id="rId26"/>
    <p:sldId id="922" r:id="rId27"/>
    <p:sldId id="363" r:id="rId28"/>
    <p:sldId id="921" r:id="rId29"/>
    <p:sldId id="915" r:id="rId30"/>
    <p:sldId id="918" r:id="rId31"/>
    <p:sldId id="933" r:id="rId32"/>
    <p:sldId id="405" r:id="rId33"/>
    <p:sldId id="387" r:id="rId34"/>
    <p:sldId id="302" r:id="rId35"/>
    <p:sldId id="393" r:id="rId36"/>
    <p:sldId id="398" r:id="rId37"/>
    <p:sldId id="259" r:id="rId38"/>
    <p:sldId id="288" r:id="rId39"/>
    <p:sldId id="286" r:id="rId40"/>
    <p:sldId id="276" r:id="rId41"/>
    <p:sldId id="406" r:id="rId42"/>
    <p:sldId id="402" r:id="rId43"/>
    <p:sldId id="403" r:id="rId44"/>
    <p:sldId id="284" r:id="rId45"/>
    <p:sldId id="290" r:id="rId46"/>
  </p:sldIdLst>
  <p:sldSz cx="12192000" cy="6858000"/>
  <p:notesSz cx="6858000" cy="9144000"/>
  <p:embeddedFontLs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Garamond" panose="02020404030301010803" pitchFamily="18" charset="0"/>
      <p:regular r:id="rId54"/>
      <p:bold r:id="rId55"/>
      <p:italic r:id="rId56"/>
    </p:embeddedFont>
    <p:embeddedFont>
      <p:font typeface="Roboto Condensed" panose="020B0604020202020204" charset="0"/>
      <p:regular r:id="rId57"/>
      <p:bold r:id="rId58"/>
      <p:italic r:id="rId59"/>
      <p:boldItalic r:id="rId60"/>
    </p:embeddedFont>
    <p:embeddedFont>
      <p:font typeface="Bookman Old Style" panose="02050604050505020204" pitchFamily="18" charset="0"/>
      <p:regular r:id="rId61"/>
      <p:bold r:id="rId62"/>
      <p:italic r:id="rId63"/>
      <p:boldItalic r:id="rId64"/>
    </p:embeddedFont>
    <p:embeddedFont>
      <p:font typeface="Open Sans" panose="020B060402020202020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E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3.fntdata"/><Relationship Id="rId55"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ritasinternational.sharepoint.com/sites/Reintegration/P_library/REINTEGRATION%202022/03%20ERRIN/02%20OPERATIONAL/05%20India/1.%20Database/RRF%20India%20-%20ERRIN%202023%20Janua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nhcr365-my.sharepoint.com/personal/agarwalv_unhcr_org/Documents/Desktop/NE/Joint%20Needs%20Assessment%202022/Data/JNA%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nhcr365-my.sharepoint.com/personal/agarwalv_unhcr_org/Documents/Desktop/NE/Joint%20Needs%20Assessment%202022/Data/JNA%20analysi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7CC5-477C-B0FA-B55EFDE2ED66}"/>
              </c:ext>
            </c:extLst>
          </c:dPt>
          <c:dPt>
            <c:idx val="1"/>
            <c:invertIfNegative val="0"/>
            <c:bubble3D val="0"/>
            <c:spPr>
              <a:solidFill>
                <a:srgbClr val="00B050"/>
              </a:solidFill>
              <a:ln>
                <a:noFill/>
              </a:ln>
              <a:effectLst/>
            </c:spPr>
            <c:extLst>
              <c:ext xmlns:c16="http://schemas.microsoft.com/office/drawing/2014/chart" uri="{C3380CC4-5D6E-409C-BE32-E72D297353CC}">
                <c16:uniqueId val="{00000001-7CC5-477C-B0FA-B55EFDE2ED66}"/>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Family</c:v>
                </c:pt>
                <c:pt idx="1">
                  <c:v>Individual</c:v>
                </c:pt>
              </c:strCache>
            </c:strRef>
          </c:cat>
          <c:val>
            <c:numRef>
              <c:f>Sheet1!$B$4:$B$5</c:f>
              <c:numCache>
                <c:formatCode>General</c:formatCode>
                <c:ptCount val="2"/>
                <c:pt idx="0">
                  <c:v>254</c:v>
                </c:pt>
                <c:pt idx="1">
                  <c:v>373</c:v>
                </c:pt>
              </c:numCache>
            </c:numRef>
          </c:val>
          <c:extLst>
            <c:ext xmlns:c16="http://schemas.microsoft.com/office/drawing/2014/chart" uri="{C3380CC4-5D6E-409C-BE32-E72D297353CC}">
              <c16:uniqueId val="{00000000-7CC5-477C-B0FA-B55EFDE2ED66}"/>
            </c:ext>
          </c:extLst>
        </c:ser>
        <c:dLbls>
          <c:showLegendKey val="0"/>
          <c:showVal val="0"/>
          <c:showCatName val="0"/>
          <c:showSerName val="0"/>
          <c:showPercent val="0"/>
          <c:showBubbleSize val="0"/>
        </c:dLbls>
        <c:gapWidth val="219"/>
        <c:overlap val="-27"/>
        <c:axId val="1568594143"/>
        <c:axId val="1568596223"/>
      </c:barChart>
      <c:catAx>
        <c:axId val="156859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it-IT"/>
          </a:p>
        </c:txPr>
        <c:crossAx val="1568596223"/>
        <c:crosses val="autoZero"/>
        <c:auto val="1"/>
        <c:lblAlgn val="ctr"/>
        <c:lblOffset val="100"/>
        <c:noMultiLvlLbl val="0"/>
      </c:catAx>
      <c:valAx>
        <c:axId val="1568596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it-IT"/>
          </a:p>
        </c:txPr>
        <c:crossAx val="15685941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BE7-45E9-9A7D-E3CE5CB869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BE7-45E9-9A7D-E3CE5CB8690E}"/>
              </c:ext>
            </c:extLst>
          </c:dPt>
          <c:dLbls>
            <c:dLbl>
              <c:idx val="0"/>
              <c:layout>
                <c:manualLayout>
                  <c:x val="8.7562590353872316E-2"/>
                  <c:y val="-5.6786178828999749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E7-45E9-9A7D-E3CE5CB8690E}"/>
                </c:ext>
              </c:extLst>
            </c:dLbl>
            <c:dLbl>
              <c:idx val="1"/>
              <c:layout>
                <c:manualLayout>
                  <c:x val="-0.12895548118138409"/>
                  <c:y val="-9.181593683888808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7-45E9-9A7D-E3CE5CB8690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Sheet1!$A$37:$A$38</c:f>
              <c:strCache>
                <c:ptCount val="2"/>
                <c:pt idx="0">
                  <c:v>Female</c:v>
                </c:pt>
                <c:pt idx="1">
                  <c:v>Male</c:v>
                </c:pt>
              </c:strCache>
            </c:strRef>
          </c:cat>
          <c:val>
            <c:numRef>
              <c:f>Sheet1!$B$37:$B$38</c:f>
              <c:numCache>
                <c:formatCode>General</c:formatCode>
                <c:ptCount val="2"/>
                <c:pt idx="0">
                  <c:v>144</c:v>
                </c:pt>
                <c:pt idx="1">
                  <c:v>485</c:v>
                </c:pt>
              </c:numCache>
            </c:numRef>
          </c:val>
          <c:extLst>
            <c:ext xmlns:c16="http://schemas.microsoft.com/office/drawing/2014/chart" uri="{C3380CC4-5D6E-409C-BE32-E72D297353CC}">
              <c16:uniqueId val="{00000004-5BE7-45E9-9A7D-E3CE5CB869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pivotSource>
    <c:name>[RRF India - ERRIN 2023 January.xlsx]Pivot cases!PivotTable2</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pivotFmt>
      <c:pivotFmt>
        <c:idx val="5"/>
        <c:spPr>
          <a:solidFill>
            <a:schemeClr val="accent1"/>
          </a:solidFill>
          <a:ln>
            <a:noFill/>
          </a:ln>
          <a:effectLst/>
        </c:spPr>
      </c:pivotFmt>
      <c:pivotFmt>
        <c:idx val="6"/>
        <c:spPr>
          <a:solidFill>
            <a:schemeClr val="accent1"/>
          </a:solidFill>
          <a:ln>
            <a:noFill/>
          </a:ln>
          <a:effectLst/>
        </c:spPr>
      </c:pivotFmt>
      <c:pivotFmt>
        <c:idx val="7"/>
        <c:spPr>
          <a:solidFill>
            <a:schemeClr val="accent1"/>
          </a:solidFill>
          <a:ln>
            <a:noFill/>
          </a:ln>
          <a:effectLst/>
        </c:spPr>
      </c:pivotFmt>
      <c:pivotFmt>
        <c:idx val="8"/>
        <c:spPr>
          <a:solidFill>
            <a:schemeClr val="accent1"/>
          </a:solidFill>
          <a:ln>
            <a:noFill/>
          </a:ln>
          <a:effectLst/>
        </c:spPr>
      </c:pivotFmt>
      <c:pivotFmt>
        <c:idx val="9"/>
        <c:spPr>
          <a:solidFill>
            <a:schemeClr val="accent1"/>
          </a:solidFill>
          <a:ln>
            <a:noFill/>
          </a:ln>
          <a:effectLst/>
        </c:spPr>
      </c:pivotFmt>
      <c:pivotFmt>
        <c:idx val="10"/>
        <c:spPr>
          <a:solidFill>
            <a:schemeClr val="accent1"/>
          </a:solidFill>
          <a:ln>
            <a:noFill/>
          </a:ln>
          <a:effectLst/>
        </c:spPr>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pivotFmt>
      <c:pivotFmt>
        <c:idx val="13"/>
        <c:spPr>
          <a:solidFill>
            <a:schemeClr val="accent1"/>
          </a:solidFill>
          <a:ln>
            <a:noFill/>
          </a:ln>
          <a:effectLst/>
        </c:spPr>
      </c:pivotFmt>
      <c:pivotFmt>
        <c:idx val="14"/>
        <c:spPr>
          <a:solidFill>
            <a:schemeClr val="accent1"/>
          </a:solidFill>
          <a:ln>
            <a:noFill/>
          </a:ln>
          <a:effectLst/>
        </c:spPr>
      </c:pivotFmt>
      <c:pivotFmt>
        <c:idx val="15"/>
        <c:spPr>
          <a:solidFill>
            <a:schemeClr val="accent1"/>
          </a:solidFill>
          <a:ln>
            <a:noFill/>
          </a:ln>
          <a:effectLst/>
        </c:spPr>
      </c:pivotFmt>
      <c:pivotFmt>
        <c:idx val="16"/>
        <c:spPr>
          <a:solidFill>
            <a:schemeClr val="accent1"/>
          </a:solidFill>
          <a:ln>
            <a:noFill/>
          </a:ln>
          <a:effectLst/>
        </c:spPr>
      </c:pivotFmt>
      <c:pivotFmt>
        <c:idx val="17"/>
        <c:spPr>
          <a:solidFill>
            <a:schemeClr val="accent1"/>
          </a:solidFill>
          <a:ln>
            <a:noFill/>
          </a:ln>
          <a:effectLst/>
        </c:spPr>
      </c:pivotFmt>
      <c:pivotFmt>
        <c:idx val="18"/>
        <c:spPr>
          <a:solidFill>
            <a:schemeClr val="accent1"/>
          </a:solidFill>
          <a:ln>
            <a:noFill/>
          </a:ln>
          <a:effectLst/>
        </c:spPr>
      </c:pivotFmt>
      <c:pivotFmt>
        <c:idx val="19"/>
        <c:spPr>
          <a:solidFill>
            <a:schemeClr val="accent1"/>
          </a:solidFill>
          <a:ln>
            <a:noFill/>
          </a:ln>
          <a:effectLst/>
        </c:spPr>
      </c:pivotFmt>
      <c:pivotFmt>
        <c:idx val="20"/>
        <c:spPr>
          <a:solidFill>
            <a:schemeClr val="accent1"/>
          </a:solidFill>
          <a:ln>
            <a:noFill/>
          </a:ln>
          <a:effectLst/>
        </c:spPr>
      </c:pivotFmt>
    </c:pivotFmts>
    <c:plotArea>
      <c:layout/>
      <c:pieChart>
        <c:varyColors val="1"/>
        <c:ser>
          <c:idx val="0"/>
          <c:order val="0"/>
          <c:tx>
            <c:strRef>
              <c:f>'Pivot cases'!$H$20</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FD1F-4D16-A078-7FBFED9AAB3F}"/>
              </c:ext>
            </c:extLst>
          </c:dPt>
          <c:dPt>
            <c:idx val="1"/>
            <c:bubble3D val="0"/>
            <c:spPr>
              <a:solidFill>
                <a:schemeClr val="accent2"/>
              </a:solidFill>
              <a:ln>
                <a:noFill/>
              </a:ln>
              <a:effectLst/>
            </c:spPr>
            <c:extLst>
              <c:ext xmlns:c16="http://schemas.microsoft.com/office/drawing/2014/chart" uri="{C3380CC4-5D6E-409C-BE32-E72D297353CC}">
                <c16:uniqueId val="{00000003-FD1F-4D16-A078-7FBFED9AAB3F}"/>
              </c:ext>
            </c:extLst>
          </c:dPt>
          <c:dPt>
            <c:idx val="2"/>
            <c:bubble3D val="0"/>
            <c:spPr>
              <a:solidFill>
                <a:schemeClr val="accent3"/>
              </a:solidFill>
              <a:ln>
                <a:noFill/>
              </a:ln>
              <a:effectLst/>
            </c:spPr>
            <c:extLst>
              <c:ext xmlns:c16="http://schemas.microsoft.com/office/drawing/2014/chart" uri="{C3380CC4-5D6E-409C-BE32-E72D297353CC}">
                <c16:uniqueId val="{00000005-FD1F-4D16-A078-7FBFED9AAB3F}"/>
              </c:ext>
            </c:extLst>
          </c:dPt>
          <c:dPt>
            <c:idx val="3"/>
            <c:bubble3D val="0"/>
            <c:spPr>
              <a:solidFill>
                <a:schemeClr val="accent4"/>
              </a:solidFill>
              <a:ln>
                <a:noFill/>
              </a:ln>
              <a:effectLst/>
            </c:spPr>
            <c:extLst>
              <c:ext xmlns:c16="http://schemas.microsoft.com/office/drawing/2014/chart" uri="{C3380CC4-5D6E-409C-BE32-E72D297353CC}">
                <c16:uniqueId val="{00000007-FD1F-4D16-A078-7FBFED9AAB3F}"/>
              </c:ext>
            </c:extLst>
          </c:dPt>
          <c:dPt>
            <c:idx val="4"/>
            <c:bubble3D val="0"/>
            <c:spPr>
              <a:solidFill>
                <a:schemeClr val="accent5"/>
              </a:solidFill>
              <a:ln>
                <a:noFill/>
              </a:ln>
              <a:effectLst/>
            </c:spPr>
            <c:extLst>
              <c:ext xmlns:c16="http://schemas.microsoft.com/office/drawing/2014/chart" uri="{C3380CC4-5D6E-409C-BE32-E72D297353CC}">
                <c16:uniqueId val="{00000009-FD1F-4D16-A078-7FBFED9AAB3F}"/>
              </c:ext>
            </c:extLst>
          </c:dPt>
          <c:dPt>
            <c:idx val="5"/>
            <c:bubble3D val="0"/>
            <c:spPr>
              <a:solidFill>
                <a:schemeClr val="accent6"/>
              </a:solidFill>
              <a:ln>
                <a:noFill/>
              </a:ln>
              <a:effectLst/>
            </c:spPr>
            <c:extLst>
              <c:ext xmlns:c16="http://schemas.microsoft.com/office/drawing/2014/chart" uri="{C3380CC4-5D6E-409C-BE32-E72D297353CC}">
                <c16:uniqueId val="{0000000B-FD1F-4D16-A078-7FBFED9AAB3F}"/>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FD1F-4D16-A078-7FBFED9AAB3F}"/>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FD1F-4D16-A078-7FBFED9AAB3F}"/>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FD1F-4D16-A078-7FBFED9AAB3F}"/>
              </c:ext>
            </c:extLst>
          </c:dPt>
          <c:dLbls>
            <c:dLbl>
              <c:idx val="2"/>
              <c:layout>
                <c:manualLayout>
                  <c:x val="1.143699486605999E-2"/>
                  <c:y val="3.4965628603536088E-2"/>
                </c:manualLayout>
              </c:layout>
              <c:dLblPos val="bestFi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1F-4D16-A078-7FBFED9AAB3F}"/>
                </c:ext>
              </c:extLst>
            </c:dLbl>
            <c:dLbl>
              <c:idx val="7"/>
              <c:layout>
                <c:manualLayout>
                  <c:x val="3.8123316220200275E-3"/>
                  <c:y val="-1.456901191814005E-2"/>
                </c:manualLayout>
              </c:layout>
              <c:dLblPos val="bestFi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D1F-4D16-A078-7FBFED9AAB3F}"/>
                </c:ext>
              </c:extLst>
            </c:dLbl>
            <c:dLbl>
              <c:idx val="8"/>
              <c:layout>
                <c:manualLayout>
                  <c:x val="2.2873989732120164E-2"/>
                  <c:y val="2.0396616685396069E-2"/>
                </c:manualLayout>
              </c:layout>
              <c:dLblPos val="bestFi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D1F-4D16-A078-7FBFED9AAB3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'Pivot cases'!$G$21:$G$30</c:f>
              <c:strCache>
                <c:ptCount val="9"/>
                <c:pt idx="0">
                  <c:v>Housing</c:v>
                </c:pt>
                <c:pt idx="1">
                  <c:v>Job counselling</c:v>
                </c:pt>
                <c:pt idx="2">
                  <c:v>Medical assistance</c:v>
                </c:pt>
                <c:pt idx="3">
                  <c:v>Micro business: Farm/Livestock</c:v>
                </c:pt>
                <c:pt idx="4">
                  <c:v>Micro business: Other</c:v>
                </c:pt>
                <c:pt idx="5">
                  <c:v>Micro business: Shop</c:v>
                </c:pt>
                <c:pt idx="6">
                  <c:v>Micro business: Transporation</c:v>
                </c:pt>
                <c:pt idx="7">
                  <c:v>Other - Referral</c:v>
                </c:pt>
                <c:pt idx="8">
                  <c:v>Training</c:v>
                </c:pt>
              </c:strCache>
            </c:strRef>
          </c:cat>
          <c:val>
            <c:numRef>
              <c:f>'Pivot cases'!$H$21:$H$30</c:f>
              <c:numCache>
                <c:formatCode>General</c:formatCode>
                <c:ptCount val="9"/>
                <c:pt idx="0">
                  <c:v>42</c:v>
                </c:pt>
                <c:pt idx="1">
                  <c:v>1</c:v>
                </c:pt>
                <c:pt idx="2">
                  <c:v>6</c:v>
                </c:pt>
                <c:pt idx="3">
                  <c:v>120</c:v>
                </c:pt>
                <c:pt idx="4">
                  <c:v>47</c:v>
                </c:pt>
                <c:pt idx="5">
                  <c:v>119</c:v>
                </c:pt>
                <c:pt idx="6">
                  <c:v>129</c:v>
                </c:pt>
                <c:pt idx="7">
                  <c:v>3</c:v>
                </c:pt>
                <c:pt idx="8">
                  <c:v>8</c:v>
                </c:pt>
              </c:numCache>
            </c:numRef>
          </c:val>
          <c:extLst>
            <c:ext xmlns:c16="http://schemas.microsoft.com/office/drawing/2014/chart" uri="{C3380CC4-5D6E-409C-BE32-E72D297353CC}">
              <c16:uniqueId val="{00000012-FD1F-4D16-A078-7FBFED9AAB3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493440853677077"/>
          <c:y val="9.6823984035592461E-2"/>
          <c:w val="0.32702183341947122"/>
          <c:h val="0.7438138536292313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tx1"/>
                </a:solidFill>
                <a:latin typeface="+mj-lt"/>
                <a:ea typeface="+mj-ea"/>
                <a:cs typeface="+mj-cs"/>
              </a:defRPr>
            </a:pPr>
            <a:r>
              <a:rPr lang="en-IN" dirty="0">
                <a:solidFill>
                  <a:schemeClr val="bg1"/>
                </a:solidFill>
                <a:latin typeface="Garamond" panose="02020404030301010803" pitchFamily="18" charset="0"/>
              </a:rPr>
              <a:t>TOP THREE PRIORITY NEEDS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tx1"/>
              </a:solidFill>
              <a:latin typeface="+mj-lt"/>
              <a:ea typeface="+mj-ea"/>
              <a:cs typeface="+mj-cs"/>
            </a:defRPr>
          </a:pPr>
          <a:endParaRPr lang="it-IT"/>
        </a:p>
      </c:txPr>
    </c:title>
    <c:autoTitleDeleted val="0"/>
    <c:plotArea>
      <c:layout/>
      <c:barChart>
        <c:barDir val="bar"/>
        <c:grouping val="clustered"/>
        <c:varyColors val="0"/>
        <c:ser>
          <c:idx val="0"/>
          <c:order val="0"/>
          <c:tx>
            <c:strRef>
              <c:f>'Top 3 needs'!$G$58</c:f>
              <c:strCache>
                <c:ptCount val="1"/>
                <c:pt idx="0">
                  <c:v>Manipur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'Top 3 needs'!$F$59:$F$61</c:f>
              <c:strCache>
                <c:ptCount val="3"/>
                <c:pt idx="0">
                  <c:v>Food</c:v>
                </c:pt>
                <c:pt idx="1">
                  <c:v>Shelter</c:v>
                </c:pt>
                <c:pt idx="2">
                  <c:v>Access to health</c:v>
                </c:pt>
              </c:strCache>
            </c:strRef>
          </c:cat>
          <c:val>
            <c:numRef>
              <c:f>'Top 3 needs'!$G$59:$G$61</c:f>
              <c:numCache>
                <c:formatCode>0%</c:formatCode>
                <c:ptCount val="3"/>
                <c:pt idx="0">
                  <c:v>0.73184357541899436</c:v>
                </c:pt>
                <c:pt idx="1">
                  <c:v>0.35195530726256985</c:v>
                </c:pt>
                <c:pt idx="2">
                  <c:v>0.1787709497206704</c:v>
                </c:pt>
              </c:numCache>
            </c:numRef>
          </c:val>
          <c:extLst>
            <c:ext xmlns:c16="http://schemas.microsoft.com/office/drawing/2014/chart" uri="{C3380CC4-5D6E-409C-BE32-E72D297353CC}">
              <c16:uniqueId val="{00000000-3B99-4D2D-A134-813655EA5009}"/>
            </c:ext>
          </c:extLst>
        </c:ser>
        <c:ser>
          <c:idx val="1"/>
          <c:order val="1"/>
          <c:tx>
            <c:strRef>
              <c:f>'Top 3 needs'!$H$58</c:f>
              <c:strCache>
                <c:ptCount val="1"/>
                <c:pt idx="0">
                  <c:v>Mizoram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'Top 3 needs'!$F$59:$F$61</c:f>
              <c:strCache>
                <c:ptCount val="3"/>
                <c:pt idx="0">
                  <c:v>Food</c:v>
                </c:pt>
                <c:pt idx="1">
                  <c:v>Shelter</c:v>
                </c:pt>
                <c:pt idx="2">
                  <c:v>Access to health</c:v>
                </c:pt>
              </c:strCache>
            </c:strRef>
          </c:cat>
          <c:val>
            <c:numRef>
              <c:f>'Top 3 needs'!$H$59:$H$61</c:f>
              <c:numCache>
                <c:formatCode>0%</c:formatCode>
                <c:ptCount val="3"/>
                <c:pt idx="0">
                  <c:v>0.8489116517285531</c:v>
                </c:pt>
                <c:pt idx="1">
                  <c:v>0.33546734955185659</c:v>
                </c:pt>
                <c:pt idx="2">
                  <c:v>0.22023047375160051</c:v>
                </c:pt>
              </c:numCache>
            </c:numRef>
          </c:val>
          <c:extLst>
            <c:ext xmlns:c16="http://schemas.microsoft.com/office/drawing/2014/chart" uri="{C3380CC4-5D6E-409C-BE32-E72D297353CC}">
              <c16:uniqueId val="{00000001-3B99-4D2D-A134-813655EA5009}"/>
            </c:ext>
          </c:extLst>
        </c:ser>
        <c:dLbls>
          <c:showLegendKey val="0"/>
          <c:showVal val="1"/>
          <c:showCatName val="0"/>
          <c:showSerName val="0"/>
          <c:showPercent val="0"/>
          <c:showBubbleSize val="0"/>
        </c:dLbls>
        <c:gapWidth val="150"/>
        <c:overlap val="-25"/>
        <c:axId val="711167600"/>
        <c:axId val="711168256"/>
      </c:barChart>
      <c:catAx>
        <c:axId val="711167600"/>
        <c:scaling>
          <c:orientation val="maxMin"/>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1" i="0" u="none" strike="noStrike" kern="1200" cap="none" spc="0" normalizeH="0" baseline="0">
                <a:solidFill>
                  <a:schemeClr val="tx1"/>
                </a:solidFill>
                <a:latin typeface="Garamond" panose="02020404030301010803" pitchFamily="18" charset="0"/>
                <a:ea typeface="+mn-ea"/>
                <a:cs typeface="Times New Roman" panose="02020603050405020304" pitchFamily="18" charset="0"/>
              </a:defRPr>
            </a:pPr>
            <a:endParaRPr lang="it-IT"/>
          </a:p>
        </c:txPr>
        <c:crossAx val="711168256"/>
        <c:crosses val="autoZero"/>
        <c:auto val="1"/>
        <c:lblAlgn val="ctr"/>
        <c:lblOffset val="100"/>
        <c:noMultiLvlLbl val="0"/>
      </c:catAx>
      <c:valAx>
        <c:axId val="711168256"/>
        <c:scaling>
          <c:orientation val="minMax"/>
        </c:scaling>
        <c:delete val="1"/>
        <c:axPos val="t"/>
        <c:numFmt formatCode="0%" sourceLinked="1"/>
        <c:majorTickMark val="none"/>
        <c:minorTickMark val="none"/>
        <c:tickLblPos val="nextTo"/>
        <c:crossAx val="7111676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it-IT"/>
          </a:p>
        </c:txPr>
      </c:legendEntry>
      <c:legendEntry>
        <c:idx val="1"/>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it-IT"/>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Garamond" panose="02020404030301010803" pitchFamily="18" charset="0"/>
                <a:ea typeface="+mn-ea"/>
                <a:cs typeface="+mn-cs"/>
              </a:defRPr>
            </a:pPr>
            <a:r>
              <a:rPr lang="en-IN" sz="2000" b="1" dirty="0">
                <a:solidFill>
                  <a:schemeClr val="bg1"/>
                </a:solidFill>
              </a:rPr>
              <a:t>Top Protection Needs</a:t>
            </a:r>
          </a:p>
        </c:rich>
      </c:tx>
      <c:layout>
        <c:manualLayout>
          <c:xMode val="edge"/>
          <c:yMode val="edge"/>
          <c:x val="0.25621773205437509"/>
          <c:y val="3.374852828905122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Garamond" panose="02020404030301010803" pitchFamily="18" charset="0"/>
              <a:ea typeface="+mn-ea"/>
              <a:cs typeface="+mn-cs"/>
            </a:defRPr>
          </a:pPr>
          <a:endParaRPr lang="it-IT"/>
        </a:p>
      </c:txPr>
    </c:title>
    <c:autoTitleDeleted val="0"/>
    <c:plotArea>
      <c:layout/>
      <c:barChart>
        <c:barDir val="bar"/>
        <c:grouping val="clustered"/>
        <c:varyColors val="0"/>
        <c:ser>
          <c:idx val="0"/>
          <c:order val="0"/>
          <c:tx>
            <c:strRef>
              <c:f>Protection!$J$72</c:f>
              <c:strCache>
                <c:ptCount val="1"/>
                <c:pt idx="0">
                  <c:v>Manipur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Protection!$I$73:$I$77</c:f>
              <c:strCache>
                <c:ptCount val="5"/>
                <c:pt idx="0">
                  <c:v>General safety and security</c:v>
                </c:pt>
                <c:pt idx="1">
                  <c:v>Access to protection services</c:v>
                </c:pt>
                <c:pt idx="2">
                  <c:v>Safety and security for children</c:v>
                </c:pt>
                <c:pt idx="3">
                  <c:v>Safety and security for women</c:v>
                </c:pt>
                <c:pt idx="4">
                  <c:v>Psycho-Social well being</c:v>
                </c:pt>
              </c:strCache>
            </c:strRef>
          </c:cat>
          <c:val>
            <c:numRef>
              <c:f>Protection!$J$73:$J$77</c:f>
              <c:numCache>
                <c:formatCode>0%</c:formatCode>
                <c:ptCount val="5"/>
                <c:pt idx="0">
                  <c:v>0.36312849162011174</c:v>
                </c:pt>
                <c:pt idx="1">
                  <c:v>0.27374301675977653</c:v>
                </c:pt>
                <c:pt idx="2">
                  <c:v>0.25139664804469275</c:v>
                </c:pt>
                <c:pt idx="3">
                  <c:v>0.18994413407821228</c:v>
                </c:pt>
                <c:pt idx="4">
                  <c:v>7.8212290502793297E-2</c:v>
                </c:pt>
              </c:numCache>
            </c:numRef>
          </c:val>
          <c:extLst>
            <c:ext xmlns:c16="http://schemas.microsoft.com/office/drawing/2014/chart" uri="{C3380CC4-5D6E-409C-BE32-E72D297353CC}">
              <c16:uniqueId val="{00000000-0934-4948-832E-5A8DE1118AAC}"/>
            </c:ext>
          </c:extLst>
        </c:ser>
        <c:ser>
          <c:idx val="1"/>
          <c:order val="1"/>
          <c:tx>
            <c:strRef>
              <c:f>Protection!$K$72</c:f>
              <c:strCache>
                <c:ptCount val="1"/>
                <c:pt idx="0">
                  <c:v>Mizoram</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Protection!$I$73:$I$77</c:f>
              <c:strCache>
                <c:ptCount val="5"/>
                <c:pt idx="0">
                  <c:v>General safety and security</c:v>
                </c:pt>
                <c:pt idx="1">
                  <c:v>Access to protection services</c:v>
                </c:pt>
                <c:pt idx="2">
                  <c:v>Safety and security for children</c:v>
                </c:pt>
                <c:pt idx="3">
                  <c:v>Safety and security for women</c:v>
                </c:pt>
                <c:pt idx="4">
                  <c:v>Psycho-Social well being</c:v>
                </c:pt>
              </c:strCache>
            </c:strRef>
          </c:cat>
          <c:val>
            <c:numRef>
              <c:f>Protection!$K$73:$K$77</c:f>
              <c:numCache>
                <c:formatCode>0%</c:formatCode>
                <c:ptCount val="5"/>
                <c:pt idx="0">
                  <c:v>0.7554417413572343</c:v>
                </c:pt>
                <c:pt idx="1">
                  <c:v>0.34314980793854033</c:v>
                </c:pt>
                <c:pt idx="2">
                  <c:v>0.22407170294494239</c:v>
                </c:pt>
                <c:pt idx="3">
                  <c:v>0.26376440460947503</c:v>
                </c:pt>
                <c:pt idx="4">
                  <c:v>0.19206145966709348</c:v>
                </c:pt>
              </c:numCache>
            </c:numRef>
          </c:val>
          <c:extLst>
            <c:ext xmlns:c16="http://schemas.microsoft.com/office/drawing/2014/chart" uri="{C3380CC4-5D6E-409C-BE32-E72D297353CC}">
              <c16:uniqueId val="{00000001-0934-4948-832E-5A8DE1118AAC}"/>
            </c:ext>
          </c:extLst>
        </c:ser>
        <c:dLbls>
          <c:showLegendKey val="0"/>
          <c:showVal val="1"/>
          <c:showCatName val="0"/>
          <c:showSerName val="0"/>
          <c:showPercent val="0"/>
          <c:showBubbleSize val="0"/>
        </c:dLbls>
        <c:gapWidth val="150"/>
        <c:overlap val="-25"/>
        <c:axId val="988701544"/>
        <c:axId val="988706464"/>
      </c:barChart>
      <c:catAx>
        <c:axId val="9887015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aramond" panose="02020404030301010803" pitchFamily="18" charset="0"/>
                <a:ea typeface="+mn-ea"/>
                <a:cs typeface="+mn-cs"/>
              </a:defRPr>
            </a:pPr>
            <a:endParaRPr lang="it-IT"/>
          </a:p>
        </c:txPr>
        <c:crossAx val="988706464"/>
        <c:crosses val="autoZero"/>
        <c:auto val="1"/>
        <c:lblAlgn val="ctr"/>
        <c:lblOffset val="100"/>
        <c:noMultiLvlLbl val="0"/>
      </c:catAx>
      <c:valAx>
        <c:axId val="988706464"/>
        <c:scaling>
          <c:orientation val="minMax"/>
        </c:scaling>
        <c:delete val="1"/>
        <c:axPos val="t"/>
        <c:numFmt formatCode="0%" sourceLinked="1"/>
        <c:majorTickMark val="none"/>
        <c:minorTickMark val="none"/>
        <c:tickLblPos val="nextTo"/>
        <c:crossAx val="988701544"/>
        <c:crosses val="autoZero"/>
        <c:crossBetween val="between"/>
      </c:valAx>
      <c:spPr>
        <a:noFill/>
        <a:ln>
          <a:noFill/>
        </a:ln>
        <a:effectLst/>
      </c:spPr>
    </c:plotArea>
    <c:legend>
      <c:legendPos val="t"/>
      <c:layout>
        <c:manualLayout>
          <c:xMode val="edge"/>
          <c:yMode val="edge"/>
          <c:x val="0.32031438947997515"/>
          <c:y val="0.11811984901167927"/>
          <c:w val="0.3593712210400497"/>
          <c:h val="4.728764375560000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aramond" panose="02020404030301010803" pitchFamily="18" charset="0"/>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Garamond" panose="02020404030301010803" pitchFamily="18"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DBADBD-E919-4DCA-AAA5-71B8DA04E24D}" type="doc">
      <dgm:prSet loTypeId="urn:microsoft.com/office/officeart/2005/8/layout/default" loCatId="Inbox" qsTypeId="urn:microsoft.com/office/officeart/2005/8/quickstyle/simple1" qsCatId="simple" csTypeId="urn:microsoft.com/office/officeart/2005/8/colors/accent2_2" csCatId="accent2" phldr="1"/>
      <dgm:spPr/>
      <dgm:t>
        <a:bodyPr/>
        <a:lstStyle/>
        <a:p>
          <a:endParaRPr lang="en-US"/>
        </a:p>
      </dgm:t>
    </dgm:pt>
    <dgm:pt modelId="{DA3F318F-E524-41B3-BAA8-499F6D6E690C}">
      <dgm:prSet/>
      <dgm:spPr>
        <a:solidFill>
          <a:srgbClr val="003366"/>
        </a:solidFill>
      </dgm:spPr>
      <dgm:t>
        <a:bodyPr/>
        <a:lstStyle/>
        <a:p>
          <a:r>
            <a:rPr lang="en-GB" dirty="0">
              <a:effectLst/>
              <a:latin typeface="Times New Roman" panose="02020603050405020304" pitchFamily="18" charset="0"/>
              <a:ea typeface="Calibri" panose="020F0502020204030204" pitchFamily="34" charset="0"/>
            </a:rPr>
            <a:t>Disaster Risk Reduction Committee </a:t>
          </a:r>
          <a:endParaRPr lang="en-US" dirty="0"/>
        </a:p>
      </dgm:t>
    </dgm:pt>
    <dgm:pt modelId="{4A9D3BA8-7262-4A1D-8C6F-1C6E75AC29DA}" type="parTrans" cxnId="{79F80F06-07E3-48F9-BF4A-81B8B76AC789}">
      <dgm:prSet/>
      <dgm:spPr/>
      <dgm:t>
        <a:bodyPr/>
        <a:lstStyle/>
        <a:p>
          <a:endParaRPr lang="en-US"/>
        </a:p>
      </dgm:t>
    </dgm:pt>
    <dgm:pt modelId="{9A7342D8-6C0C-47CA-B9E1-938BCA642F14}" type="sibTrans" cxnId="{79F80F06-07E3-48F9-BF4A-81B8B76AC789}">
      <dgm:prSet phldrT="1"/>
      <dgm:spPr/>
      <dgm:t>
        <a:bodyPr/>
        <a:lstStyle/>
        <a:p>
          <a:endParaRPr lang="en-US" dirty="0"/>
        </a:p>
      </dgm:t>
    </dgm:pt>
    <dgm:pt modelId="{3EAD8882-B433-4357-969F-95E90FED9DA7}">
      <dgm:prSet/>
      <dgm:spPr>
        <a:solidFill>
          <a:srgbClr val="003366"/>
        </a:solidFill>
      </dgm:spPr>
      <dgm:t>
        <a:bodyPr/>
        <a:lstStyle/>
        <a:p>
          <a:r>
            <a:rPr lang="en-GB" dirty="0">
              <a:effectLst/>
              <a:latin typeface="Times New Roman" panose="02020603050405020304" pitchFamily="18" charset="0"/>
              <a:ea typeface="Calibri" panose="020F0502020204030204" pitchFamily="34" charset="0"/>
            </a:rPr>
            <a:t>Task Force members on different issues </a:t>
          </a:r>
          <a:endParaRPr lang="en-US" dirty="0"/>
        </a:p>
      </dgm:t>
    </dgm:pt>
    <dgm:pt modelId="{461D0F5A-0826-476B-9B6D-B0EE5B52A183}" type="parTrans" cxnId="{978F8559-07F1-4DD7-92AE-36CE5AAF7709}">
      <dgm:prSet/>
      <dgm:spPr/>
      <dgm:t>
        <a:bodyPr/>
        <a:lstStyle/>
        <a:p>
          <a:endParaRPr lang="en-US"/>
        </a:p>
      </dgm:t>
    </dgm:pt>
    <dgm:pt modelId="{6A060845-0033-4522-8C64-D35B5AFC5111}" type="sibTrans" cxnId="{978F8559-07F1-4DD7-92AE-36CE5AAF7709}">
      <dgm:prSet phldrT="2"/>
      <dgm:spPr/>
      <dgm:t>
        <a:bodyPr/>
        <a:lstStyle/>
        <a:p>
          <a:endParaRPr lang="en-US" dirty="0"/>
        </a:p>
      </dgm:t>
    </dgm:pt>
    <dgm:pt modelId="{C6B00384-1C02-40D1-8D7A-A413108FFECD}">
      <dgm:prSet/>
      <dgm:spPr>
        <a:solidFill>
          <a:srgbClr val="003366"/>
        </a:solidFill>
      </dgm:spPr>
      <dgm:t>
        <a:bodyPr/>
        <a:lstStyle/>
        <a:p>
          <a:r>
            <a:rPr lang="en-GB" dirty="0">
              <a:effectLst/>
              <a:latin typeface="Times New Roman" panose="02020603050405020304" pitchFamily="18" charset="0"/>
              <a:ea typeface="Calibri" panose="020F0502020204030204" pitchFamily="34" charset="0"/>
            </a:rPr>
            <a:t>local authorities </a:t>
          </a:r>
          <a:endParaRPr lang="en-US" dirty="0"/>
        </a:p>
      </dgm:t>
    </dgm:pt>
    <dgm:pt modelId="{A8944197-CFCC-41F9-B859-54EB6BFCC840}" type="parTrans" cxnId="{AF57C32C-1FE7-400F-B348-5EA68932CBC5}">
      <dgm:prSet/>
      <dgm:spPr/>
      <dgm:t>
        <a:bodyPr/>
        <a:lstStyle/>
        <a:p>
          <a:endParaRPr lang="en-US"/>
        </a:p>
      </dgm:t>
    </dgm:pt>
    <dgm:pt modelId="{F509035F-FAC6-45E8-95EF-C37A9E823482}" type="sibTrans" cxnId="{AF57C32C-1FE7-400F-B348-5EA68932CBC5}">
      <dgm:prSet phldrT="3"/>
      <dgm:spPr/>
      <dgm:t>
        <a:bodyPr/>
        <a:lstStyle/>
        <a:p>
          <a:endParaRPr lang="en-US" dirty="0"/>
        </a:p>
      </dgm:t>
    </dgm:pt>
    <dgm:pt modelId="{74603A8C-79EE-43C3-ABD4-48D8AA3BB9B2}">
      <dgm:prSet/>
      <dgm:spPr>
        <a:solidFill>
          <a:srgbClr val="003366"/>
        </a:solidFill>
      </dgm:spPr>
      <dgm:t>
        <a:bodyPr/>
        <a:lstStyle/>
        <a:p>
          <a:r>
            <a:rPr lang="en-GB" dirty="0">
              <a:effectLst/>
              <a:latin typeface="Times New Roman" panose="02020603050405020304" pitchFamily="18" charset="0"/>
              <a:ea typeface="Calibri" panose="020F0502020204030204" pitchFamily="34" charset="0"/>
            </a:rPr>
            <a:t>rescued persons/ survivors</a:t>
          </a:r>
          <a:endParaRPr lang="en-US" dirty="0"/>
        </a:p>
      </dgm:t>
    </dgm:pt>
    <dgm:pt modelId="{9BA0D71E-6202-4ED3-8AD8-DDABF9CC3AD1}" type="parTrans" cxnId="{91D32B85-C294-4FE4-BE08-16674140B526}">
      <dgm:prSet/>
      <dgm:spPr/>
      <dgm:t>
        <a:bodyPr/>
        <a:lstStyle/>
        <a:p>
          <a:endParaRPr lang="en-US"/>
        </a:p>
      </dgm:t>
    </dgm:pt>
    <dgm:pt modelId="{8B16284F-B32B-4820-BB34-B710FB5E85E3}" type="sibTrans" cxnId="{91D32B85-C294-4FE4-BE08-16674140B526}">
      <dgm:prSet phldrT="4"/>
      <dgm:spPr/>
      <dgm:t>
        <a:bodyPr/>
        <a:lstStyle/>
        <a:p>
          <a:endParaRPr lang="en-US" dirty="0"/>
        </a:p>
      </dgm:t>
    </dgm:pt>
    <dgm:pt modelId="{2D7F31A1-8E1A-43D0-9492-4DF03FFD0BBA}">
      <dgm:prSet/>
      <dgm:spPr>
        <a:solidFill>
          <a:srgbClr val="003366"/>
        </a:solidFill>
      </dgm:spPr>
      <dgm:t>
        <a:bodyPr/>
        <a:lstStyle/>
        <a:p>
          <a:r>
            <a:rPr lang="en-US" dirty="0"/>
            <a:t>Marginal Farmers</a:t>
          </a:r>
        </a:p>
      </dgm:t>
    </dgm:pt>
    <dgm:pt modelId="{F1017383-2B11-4082-9048-A0E56392D790}" type="parTrans" cxnId="{4044FADA-B0FF-4806-8C5A-1283238381D5}">
      <dgm:prSet/>
      <dgm:spPr/>
      <dgm:t>
        <a:bodyPr/>
        <a:lstStyle/>
        <a:p>
          <a:endParaRPr lang="en-US"/>
        </a:p>
      </dgm:t>
    </dgm:pt>
    <dgm:pt modelId="{3C21F6FC-4DD5-4DC7-A46B-C7417D28B325}" type="sibTrans" cxnId="{4044FADA-B0FF-4806-8C5A-1283238381D5}">
      <dgm:prSet phldrT="5"/>
      <dgm:spPr/>
      <dgm:t>
        <a:bodyPr/>
        <a:lstStyle/>
        <a:p>
          <a:endParaRPr lang="en-US"/>
        </a:p>
      </dgm:t>
    </dgm:pt>
    <dgm:pt modelId="{3A84B142-9D69-4061-A27C-C243BC1DE6AF}">
      <dgm:prSet/>
      <dgm:spPr>
        <a:solidFill>
          <a:srgbClr val="003366"/>
        </a:solidFill>
      </dgm:spPr>
      <dgm:t>
        <a:bodyPr/>
        <a:lstStyle/>
        <a:p>
          <a:r>
            <a:rPr lang="en-GB" dirty="0">
              <a:effectLst/>
              <a:latin typeface="Times New Roman" panose="02020603050405020304" pitchFamily="18" charset="0"/>
              <a:ea typeface="Calibri" panose="020F0502020204030204" pitchFamily="34" charset="0"/>
            </a:rPr>
            <a:t>community leaders</a:t>
          </a:r>
          <a:endParaRPr lang="en-US" dirty="0"/>
        </a:p>
      </dgm:t>
    </dgm:pt>
    <dgm:pt modelId="{8B3629BA-6D9F-49EC-9297-018E7CFE72B0}" type="parTrans" cxnId="{9C181757-3DEF-4547-A663-D29A9571DECF}">
      <dgm:prSet/>
      <dgm:spPr/>
      <dgm:t>
        <a:bodyPr/>
        <a:lstStyle/>
        <a:p>
          <a:endParaRPr lang="en-US"/>
        </a:p>
      </dgm:t>
    </dgm:pt>
    <dgm:pt modelId="{46B856BE-8680-43E2-81F6-EA6378E0640D}" type="sibTrans" cxnId="{9C181757-3DEF-4547-A663-D29A9571DECF}">
      <dgm:prSet phldrT="6"/>
      <dgm:spPr/>
      <dgm:t>
        <a:bodyPr/>
        <a:lstStyle/>
        <a:p>
          <a:endParaRPr lang="en-US" dirty="0"/>
        </a:p>
      </dgm:t>
    </dgm:pt>
    <dgm:pt modelId="{1679B8FE-2809-489A-A6B9-F7215836A3C8}">
      <dgm:prSet/>
      <dgm:spPr>
        <a:solidFill>
          <a:srgbClr val="003366"/>
        </a:solidFill>
      </dgm:spPr>
      <dgm:t>
        <a:bodyPr/>
        <a:lstStyle/>
        <a:p>
          <a:r>
            <a:rPr lang="en-US" dirty="0"/>
            <a:t>Border Forces, NGOs, Police, Concerned Govt departments</a:t>
          </a:r>
        </a:p>
      </dgm:t>
    </dgm:pt>
    <dgm:pt modelId="{2EBC9F91-1F64-4109-9078-4326ED54172B}" type="parTrans" cxnId="{C46FB6BA-6B94-4416-996B-70D9C9417D13}">
      <dgm:prSet/>
      <dgm:spPr/>
      <dgm:t>
        <a:bodyPr/>
        <a:lstStyle/>
        <a:p>
          <a:endParaRPr lang="en-US"/>
        </a:p>
      </dgm:t>
    </dgm:pt>
    <dgm:pt modelId="{BA4EEFA9-49C8-42F0-BDBD-7B59E035D44D}" type="sibTrans" cxnId="{C46FB6BA-6B94-4416-996B-70D9C9417D13}">
      <dgm:prSet phldrT="7"/>
      <dgm:spPr/>
      <dgm:t>
        <a:bodyPr/>
        <a:lstStyle/>
        <a:p>
          <a:endParaRPr lang="en-US" dirty="0"/>
        </a:p>
      </dgm:t>
    </dgm:pt>
    <dgm:pt modelId="{1326DFAF-214B-42A0-BC09-882EA226306E}" type="pres">
      <dgm:prSet presAssocID="{9BDBADBD-E919-4DCA-AAA5-71B8DA04E24D}" presName="diagram" presStyleCnt="0">
        <dgm:presLayoutVars>
          <dgm:dir/>
          <dgm:resizeHandles val="exact"/>
        </dgm:presLayoutVars>
      </dgm:prSet>
      <dgm:spPr/>
      <dgm:t>
        <a:bodyPr/>
        <a:lstStyle/>
        <a:p>
          <a:endParaRPr lang="it-IT"/>
        </a:p>
      </dgm:t>
    </dgm:pt>
    <dgm:pt modelId="{6F8EB9C0-1931-4232-AEE1-48F2B22131DD}" type="pres">
      <dgm:prSet presAssocID="{DA3F318F-E524-41B3-BAA8-499F6D6E690C}" presName="node" presStyleLbl="node1" presStyleIdx="0" presStyleCnt="7">
        <dgm:presLayoutVars>
          <dgm:bulletEnabled val="1"/>
        </dgm:presLayoutVars>
      </dgm:prSet>
      <dgm:spPr/>
      <dgm:t>
        <a:bodyPr/>
        <a:lstStyle/>
        <a:p>
          <a:endParaRPr lang="it-IT"/>
        </a:p>
      </dgm:t>
    </dgm:pt>
    <dgm:pt modelId="{4203DB2A-1244-440E-A813-D319318AED92}" type="pres">
      <dgm:prSet presAssocID="{9A7342D8-6C0C-47CA-B9E1-938BCA642F14}" presName="sibTrans" presStyleCnt="0"/>
      <dgm:spPr/>
    </dgm:pt>
    <dgm:pt modelId="{1A37C6DE-C942-472A-A3D3-A44974B42663}" type="pres">
      <dgm:prSet presAssocID="{3EAD8882-B433-4357-969F-95E90FED9DA7}" presName="node" presStyleLbl="node1" presStyleIdx="1" presStyleCnt="7">
        <dgm:presLayoutVars>
          <dgm:bulletEnabled val="1"/>
        </dgm:presLayoutVars>
      </dgm:prSet>
      <dgm:spPr/>
      <dgm:t>
        <a:bodyPr/>
        <a:lstStyle/>
        <a:p>
          <a:endParaRPr lang="it-IT"/>
        </a:p>
      </dgm:t>
    </dgm:pt>
    <dgm:pt modelId="{9D52D1A2-1E70-4C66-B153-C4DDD46B4B0D}" type="pres">
      <dgm:prSet presAssocID="{6A060845-0033-4522-8C64-D35B5AFC5111}" presName="sibTrans" presStyleCnt="0"/>
      <dgm:spPr/>
    </dgm:pt>
    <dgm:pt modelId="{A36D174F-1FC1-4728-B878-EA78FF2FBED1}" type="pres">
      <dgm:prSet presAssocID="{C6B00384-1C02-40D1-8D7A-A413108FFECD}" presName="node" presStyleLbl="node1" presStyleIdx="2" presStyleCnt="7">
        <dgm:presLayoutVars>
          <dgm:bulletEnabled val="1"/>
        </dgm:presLayoutVars>
      </dgm:prSet>
      <dgm:spPr/>
      <dgm:t>
        <a:bodyPr/>
        <a:lstStyle/>
        <a:p>
          <a:endParaRPr lang="it-IT"/>
        </a:p>
      </dgm:t>
    </dgm:pt>
    <dgm:pt modelId="{57F8534C-3579-4E82-B4F2-5156CF6FDF3A}" type="pres">
      <dgm:prSet presAssocID="{F509035F-FAC6-45E8-95EF-C37A9E823482}" presName="sibTrans" presStyleCnt="0"/>
      <dgm:spPr/>
    </dgm:pt>
    <dgm:pt modelId="{55B628E6-5762-469C-BAC8-74C0F80C6FBE}" type="pres">
      <dgm:prSet presAssocID="{74603A8C-79EE-43C3-ABD4-48D8AA3BB9B2}" presName="node" presStyleLbl="node1" presStyleIdx="3" presStyleCnt="7">
        <dgm:presLayoutVars>
          <dgm:bulletEnabled val="1"/>
        </dgm:presLayoutVars>
      </dgm:prSet>
      <dgm:spPr/>
      <dgm:t>
        <a:bodyPr/>
        <a:lstStyle/>
        <a:p>
          <a:endParaRPr lang="it-IT"/>
        </a:p>
      </dgm:t>
    </dgm:pt>
    <dgm:pt modelId="{B3DEB723-3E2B-4422-B6D8-77A474C7E1A0}" type="pres">
      <dgm:prSet presAssocID="{8B16284F-B32B-4820-BB34-B710FB5E85E3}" presName="sibTrans" presStyleCnt="0"/>
      <dgm:spPr/>
    </dgm:pt>
    <dgm:pt modelId="{7C543A19-A0E4-42F1-9298-DE52BEFF5B85}" type="pres">
      <dgm:prSet presAssocID="{2D7F31A1-8E1A-43D0-9492-4DF03FFD0BBA}" presName="node" presStyleLbl="node1" presStyleIdx="4" presStyleCnt="7">
        <dgm:presLayoutVars>
          <dgm:bulletEnabled val="1"/>
        </dgm:presLayoutVars>
      </dgm:prSet>
      <dgm:spPr/>
      <dgm:t>
        <a:bodyPr/>
        <a:lstStyle/>
        <a:p>
          <a:endParaRPr lang="it-IT"/>
        </a:p>
      </dgm:t>
    </dgm:pt>
    <dgm:pt modelId="{34D9FFE3-C890-4533-9C36-108636B59E0A}" type="pres">
      <dgm:prSet presAssocID="{3C21F6FC-4DD5-4DC7-A46B-C7417D28B325}" presName="sibTrans" presStyleCnt="0"/>
      <dgm:spPr/>
    </dgm:pt>
    <dgm:pt modelId="{3644CBFC-F202-476F-BED0-EFB6FBDDFF47}" type="pres">
      <dgm:prSet presAssocID="{3A84B142-9D69-4061-A27C-C243BC1DE6AF}" presName="node" presStyleLbl="node1" presStyleIdx="5" presStyleCnt="7">
        <dgm:presLayoutVars>
          <dgm:bulletEnabled val="1"/>
        </dgm:presLayoutVars>
      </dgm:prSet>
      <dgm:spPr/>
      <dgm:t>
        <a:bodyPr/>
        <a:lstStyle/>
        <a:p>
          <a:endParaRPr lang="it-IT"/>
        </a:p>
      </dgm:t>
    </dgm:pt>
    <dgm:pt modelId="{38615324-30E8-4823-8B6D-DDC56E9FA113}" type="pres">
      <dgm:prSet presAssocID="{46B856BE-8680-43E2-81F6-EA6378E0640D}" presName="sibTrans" presStyleCnt="0"/>
      <dgm:spPr/>
    </dgm:pt>
    <dgm:pt modelId="{78400312-EA61-4D2A-83D9-8BEC05031C2C}" type="pres">
      <dgm:prSet presAssocID="{1679B8FE-2809-489A-A6B9-F7215836A3C8}" presName="node" presStyleLbl="node1" presStyleIdx="6" presStyleCnt="7">
        <dgm:presLayoutVars>
          <dgm:bulletEnabled val="1"/>
        </dgm:presLayoutVars>
      </dgm:prSet>
      <dgm:spPr/>
      <dgm:t>
        <a:bodyPr/>
        <a:lstStyle/>
        <a:p>
          <a:endParaRPr lang="it-IT"/>
        </a:p>
      </dgm:t>
    </dgm:pt>
  </dgm:ptLst>
  <dgm:cxnLst>
    <dgm:cxn modelId="{A18ECBDF-31D5-4099-AFCB-092152072828}" type="presOf" srcId="{2D7F31A1-8E1A-43D0-9492-4DF03FFD0BBA}" destId="{7C543A19-A0E4-42F1-9298-DE52BEFF5B85}" srcOrd="0" destOrd="0" presId="urn:microsoft.com/office/officeart/2005/8/layout/default"/>
    <dgm:cxn modelId="{79F80F06-07E3-48F9-BF4A-81B8B76AC789}" srcId="{9BDBADBD-E919-4DCA-AAA5-71B8DA04E24D}" destId="{DA3F318F-E524-41B3-BAA8-499F6D6E690C}" srcOrd="0" destOrd="0" parTransId="{4A9D3BA8-7262-4A1D-8C6F-1C6E75AC29DA}" sibTransId="{9A7342D8-6C0C-47CA-B9E1-938BCA642F14}"/>
    <dgm:cxn modelId="{DC45B24D-EB69-4130-B258-12746C7F5549}" type="presOf" srcId="{9BDBADBD-E919-4DCA-AAA5-71B8DA04E24D}" destId="{1326DFAF-214B-42A0-BC09-882EA226306E}" srcOrd="0" destOrd="0" presId="urn:microsoft.com/office/officeart/2005/8/layout/default"/>
    <dgm:cxn modelId="{978F8559-07F1-4DD7-92AE-36CE5AAF7709}" srcId="{9BDBADBD-E919-4DCA-AAA5-71B8DA04E24D}" destId="{3EAD8882-B433-4357-969F-95E90FED9DA7}" srcOrd="1" destOrd="0" parTransId="{461D0F5A-0826-476B-9B6D-B0EE5B52A183}" sibTransId="{6A060845-0033-4522-8C64-D35B5AFC5111}"/>
    <dgm:cxn modelId="{9C181757-3DEF-4547-A663-D29A9571DECF}" srcId="{9BDBADBD-E919-4DCA-AAA5-71B8DA04E24D}" destId="{3A84B142-9D69-4061-A27C-C243BC1DE6AF}" srcOrd="5" destOrd="0" parTransId="{8B3629BA-6D9F-49EC-9297-018E7CFE72B0}" sibTransId="{46B856BE-8680-43E2-81F6-EA6378E0640D}"/>
    <dgm:cxn modelId="{CE069F3B-4C81-4A37-A027-353AC65B099F}" type="presOf" srcId="{1679B8FE-2809-489A-A6B9-F7215836A3C8}" destId="{78400312-EA61-4D2A-83D9-8BEC05031C2C}" srcOrd="0" destOrd="0" presId="urn:microsoft.com/office/officeart/2005/8/layout/default"/>
    <dgm:cxn modelId="{AF57C32C-1FE7-400F-B348-5EA68932CBC5}" srcId="{9BDBADBD-E919-4DCA-AAA5-71B8DA04E24D}" destId="{C6B00384-1C02-40D1-8D7A-A413108FFECD}" srcOrd="2" destOrd="0" parTransId="{A8944197-CFCC-41F9-B859-54EB6BFCC840}" sibTransId="{F509035F-FAC6-45E8-95EF-C37A9E823482}"/>
    <dgm:cxn modelId="{FD6FF779-5ED1-436F-A579-F451BD81AC35}" type="presOf" srcId="{3EAD8882-B433-4357-969F-95E90FED9DA7}" destId="{1A37C6DE-C942-472A-A3D3-A44974B42663}" srcOrd="0" destOrd="0" presId="urn:microsoft.com/office/officeart/2005/8/layout/default"/>
    <dgm:cxn modelId="{7DF9A2E4-7B33-4ED8-A63A-0CF488D0BFE9}" type="presOf" srcId="{3A84B142-9D69-4061-A27C-C243BC1DE6AF}" destId="{3644CBFC-F202-476F-BED0-EFB6FBDDFF47}" srcOrd="0" destOrd="0" presId="urn:microsoft.com/office/officeart/2005/8/layout/default"/>
    <dgm:cxn modelId="{C46FB6BA-6B94-4416-996B-70D9C9417D13}" srcId="{9BDBADBD-E919-4DCA-AAA5-71B8DA04E24D}" destId="{1679B8FE-2809-489A-A6B9-F7215836A3C8}" srcOrd="6" destOrd="0" parTransId="{2EBC9F91-1F64-4109-9078-4326ED54172B}" sibTransId="{BA4EEFA9-49C8-42F0-BDBD-7B59E035D44D}"/>
    <dgm:cxn modelId="{91D32B85-C294-4FE4-BE08-16674140B526}" srcId="{9BDBADBD-E919-4DCA-AAA5-71B8DA04E24D}" destId="{74603A8C-79EE-43C3-ABD4-48D8AA3BB9B2}" srcOrd="3" destOrd="0" parTransId="{9BA0D71E-6202-4ED3-8AD8-DDABF9CC3AD1}" sibTransId="{8B16284F-B32B-4820-BB34-B710FB5E85E3}"/>
    <dgm:cxn modelId="{30F5F4E3-83AC-4071-8CEC-9A0A1DBC5446}" type="presOf" srcId="{C6B00384-1C02-40D1-8D7A-A413108FFECD}" destId="{A36D174F-1FC1-4728-B878-EA78FF2FBED1}" srcOrd="0" destOrd="0" presId="urn:microsoft.com/office/officeart/2005/8/layout/default"/>
    <dgm:cxn modelId="{4044FADA-B0FF-4806-8C5A-1283238381D5}" srcId="{9BDBADBD-E919-4DCA-AAA5-71B8DA04E24D}" destId="{2D7F31A1-8E1A-43D0-9492-4DF03FFD0BBA}" srcOrd="4" destOrd="0" parTransId="{F1017383-2B11-4082-9048-A0E56392D790}" sibTransId="{3C21F6FC-4DD5-4DC7-A46B-C7417D28B325}"/>
    <dgm:cxn modelId="{3B5D0569-D6B1-46A1-8649-4505D82D2ADE}" type="presOf" srcId="{74603A8C-79EE-43C3-ABD4-48D8AA3BB9B2}" destId="{55B628E6-5762-469C-BAC8-74C0F80C6FBE}" srcOrd="0" destOrd="0" presId="urn:microsoft.com/office/officeart/2005/8/layout/default"/>
    <dgm:cxn modelId="{8DDD7254-C864-426C-8E7B-C0C1B9249FC6}" type="presOf" srcId="{DA3F318F-E524-41B3-BAA8-499F6D6E690C}" destId="{6F8EB9C0-1931-4232-AEE1-48F2B22131DD}" srcOrd="0" destOrd="0" presId="urn:microsoft.com/office/officeart/2005/8/layout/default"/>
    <dgm:cxn modelId="{83CF0C3C-C55F-4DE0-B778-296E4DBD9908}" type="presParOf" srcId="{1326DFAF-214B-42A0-BC09-882EA226306E}" destId="{6F8EB9C0-1931-4232-AEE1-48F2B22131DD}" srcOrd="0" destOrd="0" presId="urn:microsoft.com/office/officeart/2005/8/layout/default"/>
    <dgm:cxn modelId="{0BFA0E87-B6D1-45DF-B4A0-82FA8DD0F57E}" type="presParOf" srcId="{1326DFAF-214B-42A0-BC09-882EA226306E}" destId="{4203DB2A-1244-440E-A813-D319318AED92}" srcOrd="1" destOrd="0" presId="urn:microsoft.com/office/officeart/2005/8/layout/default"/>
    <dgm:cxn modelId="{C258D0C5-CFB7-46AC-B5C6-9F7EE2946214}" type="presParOf" srcId="{1326DFAF-214B-42A0-BC09-882EA226306E}" destId="{1A37C6DE-C942-472A-A3D3-A44974B42663}" srcOrd="2" destOrd="0" presId="urn:microsoft.com/office/officeart/2005/8/layout/default"/>
    <dgm:cxn modelId="{E9663EE1-B760-4582-8CB7-A881264FDD3F}" type="presParOf" srcId="{1326DFAF-214B-42A0-BC09-882EA226306E}" destId="{9D52D1A2-1E70-4C66-B153-C4DDD46B4B0D}" srcOrd="3" destOrd="0" presId="urn:microsoft.com/office/officeart/2005/8/layout/default"/>
    <dgm:cxn modelId="{ECC16A5A-2844-4858-9BA1-F82025A6EC7F}" type="presParOf" srcId="{1326DFAF-214B-42A0-BC09-882EA226306E}" destId="{A36D174F-1FC1-4728-B878-EA78FF2FBED1}" srcOrd="4" destOrd="0" presId="urn:microsoft.com/office/officeart/2005/8/layout/default"/>
    <dgm:cxn modelId="{C22399A7-D985-40B6-85FE-984143CCBD57}" type="presParOf" srcId="{1326DFAF-214B-42A0-BC09-882EA226306E}" destId="{57F8534C-3579-4E82-B4F2-5156CF6FDF3A}" srcOrd="5" destOrd="0" presId="urn:microsoft.com/office/officeart/2005/8/layout/default"/>
    <dgm:cxn modelId="{3A0EA5F6-5F3B-46A4-A0ED-633FE3971AE3}" type="presParOf" srcId="{1326DFAF-214B-42A0-BC09-882EA226306E}" destId="{55B628E6-5762-469C-BAC8-74C0F80C6FBE}" srcOrd="6" destOrd="0" presId="urn:microsoft.com/office/officeart/2005/8/layout/default"/>
    <dgm:cxn modelId="{9D47848C-BA1E-498A-8F02-D68959C026F0}" type="presParOf" srcId="{1326DFAF-214B-42A0-BC09-882EA226306E}" destId="{B3DEB723-3E2B-4422-B6D8-77A474C7E1A0}" srcOrd="7" destOrd="0" presId="urn:microsoft.com/office/officeart/2005/8/layout/default"/>
    <dgm:cxn modelId="{D65F8BC8-78DD-4A9B-AC4F-6C3D87E23221}" type="presParOf" srcId="{1326DFAF-214B-42A0-BC09-882EA226306E}" destId="{7C543A19-A0E4-42F1-9298-DE52BEFF5B85}" srcOrd="8" destOrd="0" presId="urn:microsoft.com/office/officeart/2005/8/layout/default"/>
    <dgm:cxn modelId="{3FFF3727-247F-4AF8-BB02-B694F2D26901}" type="presParOf" srcId="{1326DFAF-214B-42A0-BC09-882EA226306E}" destId="{34D9FFE3-C890-4533-9C36-108636B59E0A}" srcOrd="9" destOrd="0" presId="urn:microsoft.com/office/officeart/2005/8/layout/default"/>
    <dgm:cxn modelId="{E8F03FF4-5106-4A10-AF46-858ADC684808}" type="presParOf" srcId="{1326DFAF-214B-42A0-BC09-882EA226306E}" destId="{3644CBFC-F202-476F-BED0-EFB6FBDDFF47}" srcOrd="10" destOrd="0" presId="urn:microsoft.com/office/officeart/2005/8/layout/default"/>
    <dgm:cxn modelId="{A662E651-98B5-4CC3-970A-AD18A1957062}" type="presParOf" srcId="{1326DFAF-214B-42A0-BC09-882EA226306E}" destId="{38615324-30E8-4823-8B6D-DDC56E9FA113}" srcOrd="11" destOrd="0" presId="urn:microsoft.com/office/officeart/2005/8/layout/default"/>
    <dgm:cxn modelId="{212C602D-5DDC-4497-82FE-152BBD68BB8E}" type="presParOf" srcId="{1326DFAF-214B-42A0-BC09-882EA226306E}" destId="{78400312-EA61-4D2A-83D9-8BEC05031C2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E6B421-9607-4CF3-B279-CBAFE325AF3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B2988FC1-DBE6-47D2-942D-0BB7B96E9872}">
      <dgm:prSet/>
      <dgm:spPr/>
      <dgm:t>
        <a:bodyPr/>
        <a:lstStyle/>
        <a:p>
          <a:r>
            <a:rPr lang="en-IN" b="1" dirty="0"/>
            <a:t>Protection services</a:t>
          </a:r>
          <a:endParaRPr lang="en-IN" dirty="0"/>
        </a:p>
        <a:p>
          <a:r>
            <a:rPr lang="en-IN" dirty="0"/>
            <a:t>a) Medical Care, b) MHPSS (Mental Health and Psychosocial Support) c) Setting up of safe spaces for children and mothers</a:t>
          </a:r>
          <a:endParaRPr lang="en-US" dirty="0"/>
        </a:p>
      </dgm:t>
    </dgm:pt>
    <dgm:pt modelId="{495D04F3-BAD8-4E40-9685-9AE744A72C5D}" type="parTrans" cxnId="{6CD423B8-B5C0-4A2C-986F-0F684664C46A}">
      <dgm:prSet/>
      <dgm:spPr/>
      <dgm:t>
        <a:bodyPr/>
        <a:lstStyle/>
        <a:p>
          <a:endParaRPr lang="en-US"/>
        </a:p>
      </dgm:t>
    </dgm:pt>
    <dgm:pt modelId="{A2DE757A-2F3C-4E73-98D2-A99E55D05499}" type="sibTrans" cxnId="{6CD423B8-B5C0-4A2C-986F-0F684664C46A}">
      <dgm:prSet/>
      <dgm:spPr/>
      <dgm:t>
        <a:bodyPr/>
        <a:lstStyle/>
        <a:p>
          <a:endParaRPr lang="en-US"/>
        </a:p>
      </dgm:t>
    </dgm:pt>
    <dgm:pt modelId="{3E0219E1-C5CE-44CB-9EE2-4E63E7BC39DD}">
      <dgm:prSet/>
      <dgm:spPr/>
      <dgm:t>
        <a:bodyPr/>
        <a:lstStyle/>
        <a:p>
          <a:r>
            <a:rPr lang="en-IN" b="1" dirty="0"/>
            <a:t>Protection of most vulnerable through Food assistance</a:t>
          </a:r>
          <a:r>
            <a:rPr lang="en-IN" dirty="0"/>
            <a:t>: </a:t>
          </a:r>
        </a:p>
        <a:p>
          <a:r>
            <a:rPr lang="en-IN" dirty="0"/>
            <a:t>Food kit including nutrition kit will be provided to meet ration shortage/fill the gap of inability to purchase the food.</a:t>
          </a:r>
          <a:endParaRPr lang="en-US" dirty="0"/>
        </a:p>
      </dgm:t>
    </dgm:pt>
    <dgm:pt modelId="{C93F4608-C3FD-4AE3-99E6-FC342E3749E3}" type="parTrans" cxnId="{FE1AAE2D-88D6-4708-ADBD-E2ECD8BFB8FA}">
      <dgm:prSet/>
      <dgm:spPr/>
      <dgm:t>
        <a:bodyPr/>
        <a:lstStyle/>
        <a:p>
          <a:endParaRPr lang="en-US"/>
        </a:p>
      </dgm:t>
    </dgm:pt>
    <dgm:pt modelId="{844A2853-D3F3-4AD1-B3B9-10E0AB7D2684}" type="sibTrans" cxnId="{FE1AAE2D-88D6-4708-ADBD-E2ECD8BFB8FA}">
      <dgm:prSet/>
      <dgm:spPr/>
      <dgm:t>
        <a:bodyPr/>
        <a:lstStyle/>
        <a:p>
          <a:endParaRPr lang="en-US"/>
        </a:p>
      </dgm:t>
    </dgm:pt>
    <dgm:pt modelId="{0A133D57-7ECF-44FE-B41F-F0BFBE1D8202}">
      <dgm:prSet/>
      <dgm:spPr/>
      <dgm:t>
        <a:bodyPr/>
        <a:lstStyle/>
        <a:p>
          <a:r>
            <a:rPr lang="en-IN" b="1" dirty="0"/>
            <a:t>Provide Safety net through  Non-Food Items (NFI) and Dignity Kits for women</a:t>
          </a:r>
          <a:r>
            <a:rPr lang="en-IN" dirty="0"/>
            <a:t>: </a:t>
          </a:r>
        </a:p>
        <a:p>
          <a:r>
            <a:rPr lang="en-IN" dirty="0"/>
            <a:t>NFI containing mattresses, bedsheet, cooking utensils, buckets, water jerrycans, etc. will be provided to meet daily life needs.</a:t>
          </a:r>
          <a:endParaRPr lang="en-US" dirty="0"/>
        </a:p>
      </dgm:t>
    </dgm:pt>
    <dgm:pt modelId="{B9EEAE0F-46D1-471A-97A1-7F7E87A792C2}" type="parTrans" cxnId="{6D658BD5-F7B7-4762-98A3-A424A8C722D3}">
      <dgm:prSet/>
      <dgm:spPr/>
      <dgm:t>
        <a:bodyPr/>
        <a:lstStyle/>
        <a:p>
          <a:endParaRPr lang="en-US"/>
        </a:p>
      </dgm:t>
    </dgm:pt>
    <dgm:pt modelId="{79A8E76A-A1BB-4C80-9D74-C411B0592F06}" type="sibTrans" cxnId="{6D658BD5-F7B7-4762-98A3-A424A8C722D3}">
      <dgm:prSet/>
      <dgm:spPr/>
      <dgm:t>
        <a:bodyPr/>
        <a:lstStyle/>
        <a:p>
          <a:endParaRPr lang="en-US"/>
        </a:p>
      </dgm:t>
    </dgm:pt>
    <dgm:pt modelId="{EBE046EC-0CFE-47AF-86A1-188D91A21C82}">
      <dgm:prSet/>
      <dgm:spPr/>
      <dgm:t>
        <a:bodyPr/>
        <a:lstStyle/>
        <a:p>
          <a:r>
            <a:rPr lang="en-IN" b="1" dirty="0"/>
            <a:t>Protection through WASH services:</a:t>
          </a:r>
          <a:r>
            <a:rPr lang="en-IN" dirty="0"/>
            <a:t> The response also will cover the water trucking ( only where ever need) , repair and recovery of the piped water network/system, access to safe water</a:t>
          </a:r>
          <a:endParaRPr lang="en-US" dirty="0"/>
        </a:p>
      </dgm:t>
    </dgm:pt>
    <dgm:pt modelId="{4C1C0D79-7B49-42F6-8C24-FDB155917022}" type="parTrans" cxnId="{30BE6D62-3D5C-4215-BADB-7C575D663A5F}">
      <dgm:prSet/>
      <dgm:spPr/>
      <dgm:t>
        <a:bodyPr/>
        <a:lstStyle/>
        <a:p>
          <a:endParaRPr lang="en-US"/>
        </a:p>
      </dgm:t>
    </dgm:pt>
    <dgm:pt modelId="{48232807-970F-4AC0-96E8-CB7A039B24DF}" type="sibTrans" cxnId="{30BE6D62-3D5C-4215-BADB-7C575D663A5F}">
      <dgm:prSet/>
      <dgm:spPr/>
      <dgm:t>
        <a:bodyPr/>
        <a:lstStyle/>
        <a:p>
          <a:endParaRPr lang="en-US"/>
        </a:p>
      </dgm:t>
    </dgm:pt>
    <dgm:pt modelId="{D995372C-69AF-4C00-8207-4B36AC07B8A9}">
      <dgm:prSet/>
      <dgm:spPr/>
      <dgm:t>
        <a:bodyPr/>
        <a:lstStyle/>
        <a:p>
          <a:r>
            <a:rPr lang="en-IN" b="1" dirty="0"/>
            <a:t>Temporary Shelter support</a:t>
          </a:r>
          <a:r>
            <a:rPr lang="en-IN" dirty="0"/>
            <a:t>: </a:t>
          </a:r>
        </a:p>
        <a:p>
          <a:r>
            <a:rPr lang="en-IN" dirty="0"/>
            <a:t>for the prolonged stay in camps and temporary settlements through conditional cash transfer.</a:t>
          </a:r>
          <a:endParaRPr lang="en-US" dirty="0"/>
        </a:p>
      </dgm:t>
    </dgm:pt>
    <dgm:pt modelId="{16667416-71FE-4975-84D5-A12F16FE1BEA}" type="parTrans" cxnId="{616909F9-FDFB-400B-BBAB-5ABB43746A34}">
      <dgm:prSet/>
      <dgm:spPr/>
      <dgm:t>
        <a:bodyPr/>
        <a:lstStyle/>
        <a:p>
          <a:endParaRPr lang="en-US"/>
        </a:p>
      </dgm:t>
    </dgm:pt>
    <dgm:pt modelId="{8FEA6229-8042-41D8-ADF7-D326B28D836C}" type="sibTrans" cxnId="{616909F9-FDFB-400B-BBAB-5ABB43746A34}">
      <dgm:prSet/>
      <dgm:spPr/>
      <dgm:t>
        <a:bodyPr/>
        <a:lstStyle/>
        <a:p>
          <a:endParaRPr lang="en-US"/>
        </a:p>
      </dgm:t>
    </dgm:pt>
    <dgm:pt modelId="{D8C65B85-E4CE-414B-81BE-8D86C9536794}" type="pres">
      <dgm:prSet presAssocID="{9EE6B421-9607-4CF3-B279-CBAFE325AF39}" presName="diagram" presStyleCnt="0">
        <dgm:presLayoutVars>
          <dgm:dir/>
          <dgm:resizeHandles val="exact"/>
        </dgm:presLayoutVars>
      </dgm:prSet>
      <dgm:spPr/>
      <dgm:t>
        <a:bodyPr/>
        <a:lstStyle/>
        <a:p>
          <a:endParaRPr lang="it-IT"/>
        </a:p>
      </dgm:t>
    </dgm:pt>
    <dgm:pt modelId="{D4DE38E5-76C5-4277-B881-06084552FD6D}" type="pres">
      <dgm:prSet presAssocID="{B2988FC1-DBE6-47D2-942D-0BB7B96E9872}" presName="node" presStyleLbl="node1" presStyleIdx="0" presStyleCnt="5">
        <dgm:presLayoutVars>
          <dgm:bulletEnabled val="1"/>
        </dgm:presLayoutVars>
      </dgm:prSet>
      <dgm:spPr/>
      <dgm:t>
        <a:bodyPr/>
        <a:lstStyle/>
        <a:p>
          <a:endParaRPr lang="it-IT"/>
        </a:p>
      </dgm:t>
    </dgm:pt>
    <dgm:pt modelId="{7B3F5077-7A62-48A1-8921-BCF0936257DD}" type="pres">
      <dgm:prSet presAssocID="{A2DE757A-2F3C-4E73-98D2-A99E55D05499}" presName="sibTrans" presStyleCnt="0"/>
      <dgm:spPr/>
    </dgm:pt>
    <dgm:pt modelId="{F033E459-F2F4-4951-849B-730673340670}" type="pres">
      <dgm:prSet presAssocID="{3E0219E1-C5CE-44CB-9EE2-4E63E7BC39DD}" presName="node" presStyleLbl="node1" presStyleIdx="1" presStyleCnt="5">
        <dgm:presLayoutVars>
          <dgm:bulletEnabled val="1"/>
        </dgm:presLayoutVars>
      </dgm:prSet>
      <dgm:spPr/>
      <dgm:t>
        <a:bodyPr/>
        <a:lstStyle/>
        <a:p>
          <a:endParaRPr lang="it-IT"/>
        </a:p>
      </dgm:t>
    </dgm:pt>
    <dgm:pt modelId="{EC827BB8-7466-44AA-986C-CD6CBCECD5D6}" type="pres">
      <dgm:prSet presAssocID="{844A2853-D3F3-4AD1-B3B9-10E0AB7D2684}" presName="sibTrans" presStyleCnt="0"/>
      <dgm:spPr/>
    </dgm:pt>
    <dgm:pt modelId="{D078B6FA-DC9B-4676-905D-F7B773DF891B}" type="pres">
      <dgm:prSet presAssocID="{0A133D57-7ECF-44FE-B41F-F0BFBE1D8202}" presName="node" presStyleLbl="node1" presStyleIdx="2" presStyleCnt="5">
        <dgm:presLayoutVars>
          <dgm:bulletEnabled val="1"/>
        </dgm:presLayoutVars>
      </dgm:prSet>
      <dgm:spPr/>
      <dgm:t>
        <a:bodyPr/>
        <a:lstStyle/>
        <a:p>
          <a:endParaRPr lang="it-IT"/>
        </a:p>
      </dgm:t>
    </dgm:pt>
    <dgm:pt modelId="{0099F0AC-7E8B-451A-A407-CC6D2BA2F165}" type="pres">
      <dgm:prSet presAssocID="{79A8E76A-A1BB-4C80-9D74-C411B0592F06}" presName="sibTrans" presStyleCnt="0"/>
      <dgm:spPr/>
    </dgm:pt>
    <dgm:pt modelId="{38768E10-B991-4C86-927B-81E068E1312B}" type="pres">
      <dgm:prSet presAssocID="{EBE046EC-0CFE-47AF-86A1-188D91A21C82}" presName="node" presStyleLbl="node1" presStyleIdx="3" presStyleCnt="5">
        <dgm:presLayoutVars>
          <dgm:bulletEnabled val="1"/>
        </dgm:presLayoutVars>
      </dgm:prSet>
      <dgm:spPr/>
      <dgm:t>
        <a:bodyPr/>
        <a:lstStyle/>
        <a:p>
          <a:endParaRPr lang="it-IT"/>
        </a:p>
      </dgm:t>
    </dgm:pt>
    <dgm:pt modelId="{BA951ABB-79FF-40DD-B149-FB8C32D1B027}" type="pres">
      <dgm:prSet presAssocID="{48232807-970F-4AC0-96E8-CB7A039B24DF}" presName="sibTrans" presStyleCnt="0"/>
      <dgm:spPr/>
    </dgm:pt>
    <dgm:pt modelId="{95843E29-F0A9-469E-AA07-A53446AE7678}" type="pres">
      <dgm:prSet presAssocID="{D995372C-69AF-4C00-8207-4B36AC07B8A9}" presName="node" presStyleLbl="node1" presStyleIdx="4" presStyleCnt="5">
        <dgm:presLayoutVars>
          <dgm:bulletEnabled val="1"/>
        </dgm:presLayoutVars>
      </dgm:prSet>
      <dgm:spPr/>
      <dgm:t>
        <a:bodyPr/>
        <a:lstStyle/>
        <a:p>
          <a:endParaRPr lang="it-IT"/>
        </a:p>
      </dgm:t>
    </dgm:pt>
  </dgm:ptLst>
  <dgm:cxnLst>
    <dgm:cxn modelId="{488ACF5F-9F76-454F-8C57-4C70AF4610F2}" type="presOf" srcId="{3E0219E1-C5CE-44CB-9EE2-4E63E7BC39DD}" destId="{F033E459-F2F4-4951-849B-730673340670}" srcOrd="0" destOrd="0" presId="urn:microsoft.com/office/officeart/2005/8/layout/default"/>
    <dgm:cxn modelId="{616909F9-FDFB-400B-BBAB-5ABB43746A34}" srcId="{9EE6B421-9607-4CF3-B279-CBAFE325AF39}" destId="{D995372C-69AF-4C00-8207-4B36AC07B8A9}" srcOrd="4" destOrd="0" parTransId="{16667416-71FE-4975-84D5-A12F16FE1BEA}" sibTransId="{8FEA6229-8042-41D8-ADF7-D326B28D836C}"/>
    <dgm:cxn modelId="{FE1AAE2D-88D6-4708-ADBD-E2ECD8BFB8FA}" srcId="{9EE6B421-9607-4CF3-B279-CBAFE325AF39}" destId="{3E0219E1-C5CE-44CB-9EE2-4E63E7BC39DD}" srcOrd="1" destOrd="0" parTransId="{C93F4608-C3FD-4AE3-99E6-FC342E3749E3}" sibTransId="{844A2853-D3F3-4AD1-B3B9-10E0AB7D2684}"/>
    <dgm:cxn modelId="{6CD423B8-B5C0-4A2C-986F-0F684664C46A}" srcId="{9EE6B421-9607-4CF3-B279-CBAFE325AF39}" destId="{B2988FC1-DBE6-47D2-942D-0BB7B96E9872}" srcOrd="0" destOrd="0" parTransId="{495D04F3-BAD8-4E40-9685-9AE744A72C5D}" sibTransId="{A2DE757A-2F3C-4E73-98D2-A99E55D05499}"/>
    <dgm:cxn modelId="{9FDE9101-D2B0-4F45-A014-CB6184B4E9EC}" type="presOf" srcId="{9EE6B421-9607-4CF3-B279-CBAFE325AF39}" destId="{D8C65B85-E4CE-414B-81BE-8D86C9536794}" srcOrd="0" destOrd="0" presId="urn:microsoft.com/office/officeart/2005/8/layout/default"/>
    <dgm:cxn modelId="{D479A996-26C0-4EF2-A804-5CF6FBCAFF96}" type="presOf" srcId="{0A133D57-7ECF-44FE-B41F-F0BFBE1D8202}" destId="{D078B6FA-DC9B-4676-905D-F7B773DF891B}" srcOrd="0" destOrd="0" presId="urn:microsoft.com/office/officeart/2005/8/layout/default"/>
    <dgm:cxn modelId="{1931533D-EADF-4919-AF84-A2DF37BAB8CF}" type="presOf" srcId="{D995372C-69AF-4C00-8207-4B36AC07B8A9}" destId="{95843E29-F0A9-469E-AA07-A53446AE7678}" srcOrd="0" destOrd="0" presId="urn:microsoft.com/office/officeart/2005/8/layout/default"/>
    <dgm:cxn modelId="{6D658BD5-F7B7-4762-98A3-A424A8C722D3}" srcId="{9EE6B421-9607-4CF3-B279-CBAFE325AF39}" destId="{0A133D57-7ECF-44FE-B41F-F0BFBE1D8202}" srcOrd="2" destOrd="0" parTransId="{B9EEAE0F-46D1-471A-97A1-7F7E87A792C2}" sibTransId="{79A8E76A-A1BB-4C80-9D74-C411B0592F06}"/>
    <dgm:cxn modelId="{2532ED07-6F3E-4E85-A907-4909FD1D9739}" type="presOf" srcId="{EBE046EC-0CFE-47AF-86A1-188D91A21C82}" destId="{38768E10-B991-4C86-927B-81E068E1312B}" srcOrd="0" destOrd="0" presId="urn:microsoft.com/office/officeart/2005/8/layout/default"/>
    <dgm:cxn modelId="{30BE6D62-3D5C-4215-BADB-7C575D663A5F}" srcId="{9EE6B421-9607-4CF3-B279-CBAFE325AF39}" destId="{EBE046EC-0CFE-47AF-86A1-188D91A21C82}" srcOrd="3" destOrd="0" parTransId="{4C1C0D79-7B49-42F6-8C24-FDB155917022}" sibTransId="{48232807-970F-4AC0-96E8-CB7A039B24DF}"/>
    <dgm:cxn modelId="{60DD81E3-1642-4184-91A5-7A7D7FAFC17A}" type="presOf" srcId="{B2988FC1-DBE6-47D2-942D-0BB7B96E9872}" destId="{D4DE38E5-76C5-4277-B881-06084552FD6D}" srcOrd="0" destOrd="0" presId="urn:microsoft.com/office/officeart/2005/8/layout/default"/>
    <dgm:cxn modelId="{1ABF5AFC-FC83-4DD9-8535-AD80FAD53ABD}" type="presParOf" srcId="{D8C65B85-E4CE-414B-81BE-8D86C9536794}" destId="{D4DE38E5-76C5-4277-B881-06084552FD6D}" srcOrd="0" destOrd="0" presId="urn:microsoft.com/office/officeart/2005/8/layout/default"/>
    <dgm:cxn modelId="{63AE5638-30BF-4421-896B-56051577489C}" type="presParOf" srcId="{D8C65B85-E4CE-414B-81BE-8D86C9536794}" destId="{7B3F5077-7A62-48A1-8921-BCF0936257DD}" srcOrd="1" destOrd="0" presId="urn:microsoft.com/office/officeart/2005/8/layout/default"/>
    <dgm:cxn modelId="{DB801B5F-EBCB-42B5-9812-5A9417938BE4}" type="presParOf" srcId="{D8C65B85-E4CE-414B-81BE-8D86C9536794}" destId="{F033E459-F2F4-4951-849B-730673340670}" srcOrd="2" destOrd="0" presId="urn:microsoft.com/office/officeart/2005/8/layout/default"/>
    <dgm:cxn modelId="{37932C4A-8DAA-43B1-B1C3-07D9107A052A}" type="presParOf" srcId="{D8C65B85-E4CE-414B-81BE-8D86C9536794}" destId="{EC827BB8-7466-44AA-986C-CD6CBCECD5D6}" srcOrd="3" destOrd="0" presId="urn:microsoft.com/office/officeart/2005/8/layout/default"/>
    <dgm:cxn modelId="{F92435F2-9CFD-4D61-B712-7702B036A07D}" type="presParOf" srcId="{D8C65B85-E4CE-414B-81BE-8D86C9536794}" destId="{D078B6FA-DC9B-4676-905D-F7B773DF891B}" srcOrd="4" destOrd="0" presId="urn:microsoft.com/office/officeart/2005/8/layout/default"/>
    <dgm:cxn modelId="{294F4972-DD84-4F6C-89F3-9A6DF5199342}" type="presParOf" srcId="{D8C65B85-E4CE-414B-81BE-8D86C9536794}" destId="{0099F0AC-7E8B-451A-A407-CC6D2BA2F165}" srcOrd="5" destOrd="0" presId="urn:microsoft.com/office/officeart/2005/8/layout/default"/>
    <dgm:cxn modelId="{ABE8D564-5079-4D9E-A461-44EF91F765FD}" type="presParOf" srcId="{D8C65B85-E4CE-414B-81BE-8D86C9536794}" destId="{38768E10-B991-4C86-927B-81E068E1312B}" srcOrd="6" destOrd="0" presId="urn:microsoft.com/office/officeart/2005/8/layout/default"/>
    <dgm:cxn modelId="{E4EA1BCA-699A-40D4-A84C-D3142F792197}" type="presParOf" srcId="{D8C65B85-E4CE-414B-81BE-8D86C9536794}" destId="{BA951ABB-79FF-40DD-B149-FB8C32D1B027}" srcOrd="7" destOrd="0" presId="urn:microsoft.com/office/officeart/2005/8/layout/default"/>
    <dgm:cxn modelId="{B40862D8-FDBF-4B5A-8BB9-F204C2E5128F}" type="presParOf" srcId="{D8C65B85-E4CE-414B-81BE-8D86C9536794}" destId="{95843E29-F0A9-469E-AA07-A53446AE767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187510-BDB3-46E9-A8F7-F1E071CFE492}"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DDCA0810-D05F-4572-BA10-1638BB73EE84}">
      <dgm:prSet custT="1"/>
      <dgm:spPr/>
      <dgm:t>
        <a:bodyPr/>
        <a:lstStyle/>
        <a:p>
          <a:r>
            <a:rPr lang="en-IN" sz="2200" b="1" dirty="0">
              <a:latin typeface="Garamond" panose="02020404030301010803" pitchFamily="18" charset="0"/>
              <a:cs typeface="Times New Roman" panose="02020603050405020304" pitchFamily="18" charset="0"/>
            </a:rPr>
            <a:t>Vast geography – difficult terrain </a:t>
          </a:r>
          <a:endParaRPr lang="en-US" sz="2200" b="1" dirty="0">
            <a:latin typeface="Garamond" panose="02020404030301010803" pitchFamily="18" charset="0"/>
            <a:cs typeface="Times New Roman" panose="02020603050405020304" pitchFamily="18" charset="0"/>
          </a:endParaRPr>
        </a:p>
      </dgm:t>
    </dgm:pt>
    <dgm:pt modelId="{845E4699-883F-4A56-9347-E285E19E7157}" type="parTrans" cxnId="{C8D0FD4E-D51B-4293-864F-C96AFB2928E5}">
      <dgm:prSet/>
      <dgm:spPr/>
      <dgm:t>
        <a:bodyPr/>
        <a:lstStyle/>
        <a:p>
          <a:endParaRPr lang="en-US" sz="2200" b="1"/>
        </a:p>
      </dgm:t>
    </dgm:pt>
    <dgm:pt modelId="{BAEAB106-36D9-4600-A9EE-8900B2572861}" type="sibTrans" cxnId="{C8D0FD4E-D51B-4293-864F-C96AFB2928E5}">
      <dgm:prSet/>
      <dgm:spPr/>
      <dgm:t>
        <a:bodyPr/>
        <a:lstStyle/>
        <a:p>
          <a:endParaRPr lang="en-US" sz="2200" b="1"/>
        </a:p>
      </dgm:t>
    </dgm:pt>
    <dgm:pt modelId="{C1EEB20F-0599-47E0-8EE1-50F6F1D42B17}">
      <dgm:prSet custT="1"/>
      <dgm:spPr/>
      <dgm:t>
        <a:bodyPr/>
        <a:lstStyle/>
        <a:p>
          <a:r>
            <a:rPr lang="en-IN" sz="2200" b="1" dirty="0">
              <a:latin typeface="Garamond" panose="02020404030301010803" pitchFamily="18" charset="0"/>
              <a:cs typeface="Times New Roman" panose="02020603050405020304" pitchFamily="18" charset="0"/>
            </a:rPr>
            <a:t>New themes and issues– less experiences |skills</a:t>
          </a:r>
          <a:endParaRPr lang="en-US" sz="2200" b="1" dirty="0">
            <a:latin typeface="Garamond" panose="02020404030301010803" pitchFamily="18" charset="0"/>
            <a:cs typeface="Times New Roman" panose="02020603050405020304" pitchFamily="18" charset="0"/>
          </a:endParaRPr>
        </a:p>
      </dgm:t>
    </dgm:pt>
    <dgm:pt modelId="{B2FC687A-0DD6-4707-9100-2B85D462B715}" type="parTrans" cxnId="{B0B666B4-C2D5-46E8-BA55-95838D84F290}">
      <dgm:prSet/>
      <dgm:spPr/>
      <dgm:t>
        <a:bodyPr/>
        <a:lstStyle/>
        <a:p>
          <a:endParaRPr lang="en-US" sz="2200" b="1"/>
        </a:p>
      </dgm:t>
    </dgm:pt>
    <dgm:pt modelId="{0305C06D-334F-44E2-B8C6-4738652E57F6}" type="sibTrans" cxnId="{B0B666B4-C2D5-46E8-BA55-95838D84F290}">
      <dgm:prSet/>
      <dgm:spPr/>
      <dgm:t>
        <a:bodyPr/>
        <a:lstStyle/>
        <a:p>
          <a:endParaRPr lang="en-US" sz="2200" b="1"/>
        </a:p>
      </dgm:t>
    </dgm:pt>
    <dgm:pt modelId="{6C8F9E6E-D773-4FFB-91B2-95BA96E5277C}">
      <dgm:prSet custT="1"/>
      <dgm:spPr/>
      <dgm:t>
        <a:bodyPr/>
        <a:lstStyle/>
        <a:p>
          <a:r>
            <a:rPr lang="en-IN" sz="2200" b="1" dirty="0">
              <a:latin typeface="Garamond" panose="02020404030301010803" pitchFamily="18" charset="0"/>
              <a:cs typeface="Times New Roman" panose="02020603050405020304" pitchFamily="18" charset="0"/>
            </a:rPr>
            <a:t>Rainfall and landslides </a:t>
          </a:r>
          <a:endParaRPr lang="en-US" sz="2200" b="1" dirty="0">
            <a:latin typeface="Garamond" panose="02020404030301010803" pitchFamily="18" charset="0"/>
            <a:cs typeface="Times New Roman" panose="02020603050405020304" pitchFamily="18" charset="0"/>
          </a:endParaRPr>
        </a:p>
      </dgm:t>
    </dgm:pt>
    <dgm:pt modelId="{40346193-F022-408D-AA8E-2168D783EBC6}" type="parTrans" cxnId="{6143AD7D-E255-4CAE-A4C0-4C7C93A1CEB6}">
      <dgm:prSet/>
      <dgm:spPr/>
      <dgm:t>
        <a:bodyPr/>
        <a:lstStyle/>
        <a:p>
          <a:endParaRPr lang="en-US" sz="2200" b="1"/>
        </a:p>
      </dgm:t>
    </dgm:pt>
    <dgm:pt modelId="{CD77BA3C-E9B1-45C7-ACB3-B7B8A3296B6B}" type="sibTrans" cxnId="{6143AD7D-E255-4CAE-A4C0-4C7C93A1CEB6}">
      <dgm:prSet/>
      <dgm:spPr/>
      <dgm:t>
        <a:bodyPr/>
        <a:lstStyle/>
        <a:p>
          <a:endParaRPr lang="en-US" sz="2200" b="1"/>
        </a:p>
      </dgm:t>
    </dgm:pt>
    <dgm:pt modelId="{7E4FFA6B-8BB9-4215-9E83-4D4ABF781436}">
      <dgm:prSet custT="1"/>
      <dgm:spPr/>
      <dgm:t>
        <a:bodyPr/>
        <a:lstStyle/>
        <a:p>
          <a:r>
            <a:rPr lang="en-IN" sz="2200" b="1" dirty="0">
              <a:latin typeface="Garamond" panose="02020404030301010803" pitchFamily="18" charset="0"/>
              <a:cs typeface="Times New Roman" panose="02020603050405020304" pitchFamily="18" charset="0"/>
            </a:rPr>
            <a:t>Level of understanding / new staff </a:t>
          </a:r>
          <a:endParaRPr lang="en-US" sz="2200" b="1" dirty="0">
            <a:latin typeface="Garamond" panose="02020404030301010803" pitchFamily="18" charset="0"/>
            <a:cs typeface="Times New Roman" panose="02020603050405020304" pitchFamily="18" charset="0"/>
          </a:endParaRPr>
        </a:p>
      </dgm:t>
    </dgm:pt>
    <dgm:pt modelId="{C59A6792-29E6-4D56-BE70-27F35FD31EDA}" type="parTrans" cxnId="{5246E210-18EB-453B-8E48-D3105550D769}">
      <dgm:prSet/>
      <dgm:spPr/>
      <dgm:t>
        <a:bodyPr/>
        <a:lstStyle/>
        <a:p>
          <a:endParaRPr lang="en-US" sz="2200" b="1"/>
        </a:p>
      </dgm:t>
    </dgm:pt>
    <dgm:pt modelId="{6649E759-52C4-404D-B0B6-5FB102702C52}" type="sibTrans" cxnId="{5246E210-18EB-453B-8E48-D3105550D769}">
      <dgm:prSet/>
      <dgm:spPr/>
      <dgm:t>
        <a:bodyPr/>
        <a:lstStyle/>
        <a:p>
          <a:endParaRPr lang="en-US" sz="2200" b="1"/>
        </a:p>
      </dgm:t>
    </dgm:pt>
    <dgm:pt modelId="{BD362BA6-C3CA-4D02-AE9F-96FBE137AA26}">
      <dgm:prSet custT="1"/>
      <dgm:spPr/>
      <dgm:t>
        <a:bodyPr/>
        <a:lstStyle/>
        <a:p>
          <a:r>
            <a:rPr lang="en-IN" sz="2200" b="1" dirty="0">
              <a:latin typeface="Garamond" panose="02020404030301010803" pitchFamily="18" charset="0"/>
              <a:cs typeface="Times New Roman" panose="02020603050405020304" pitchFamily="18" charset="0"/>
            </a:rPr>
            <a:t>Stringent security situation</a:t>
          </a:r>
        </a:p>
      </dgm:t>
    </dgm:pt>
    <dgm:pt modelId="{28F4C507-9422-4A23-94C7-B0667C991654}" type="parTrans" cxnId="{6F2130FE-CDD9-4616-9C57-EF3926D718A7}">
      <dgm:prSet/>
      <dgm:spPr/>
      <dgm:t>
        <a:bodyPr/>
        <a:lstStyle/>
        <a:p>
          <a:endParaRPr lang="en-IN" sz="2200" b="1"/>
        </a:p>
      </dgm:t>
    </dgm:pt>
    <dgm:pt modelId="{AC8DCFB7-396F-4279-BC7A-B6A91D42F0D3}" type="sibTrans" cxnId="{6F2130FE-CDD9-4616-9C57-EF3926D718A7}">
      <dgm:prSet/>
      <dgm:spPr/>
      <dgm:t>
        <a:bodyPr/>
        <a:lstStyle/>
        <a:p>
          <a:endParaRPr lang="en-IN" sz="2200" b="1"/>
        </a:p>
      </dgm:t>
    </dgm:pt>
    <dgm:pt modelId="{030E21B7-B60F-493A-9F55-BAEF181DF5D6}">
      <dgm:prSet custT="1"/>
      <dgm:spPr/>
      <dgm:t>
        <a:bodyPr/>
        <a:lstStyle/>
        <a:p>
          <a:r>
            <a:rPr lang="en-IN" sz="2200" b="1" dirty="0">
              <a:latin typeface="Garamond" panose="02020404030301010803" pitchFamily="18" charset="0"/>
              <a:cs typeface="Times New Roman" panose="02020603050405020304" pitchFamily="18" charset="0"/>
            </a:rPr>
            <a:t>Location changed/increase numbers</a:t>
          </a:r>
        </a:p>
      </dgm:t>
    </dgm:pt>
    <dgm:pt modelId="{8ABC45BC-5EA3-4F0D-9EF1-6462311F9AEC}" type="parTrans" cxnId="{6D1FA5FA-4444-4249-A5D8-5F2A6DB1B7EE}">
      <dgm:prSet/>
      <dgm:spPr/>
      <dgm:t>
        <a:bodyPr/>
        <a:lstStyle/>
        <a:p>
          <a:endParaRPr lang="en-IN" sz="2200" b="1"/>
        </a:p>
      </dgm:t>
    </dgm:pt>
    <dgm:pt modelId="{FEFE5A22-91E2-45A3-814E-B29F876627A8}" type="sibTrans" cxnId="{6D1FA5FA-4444-4249-A5D8-5F2A6DB1B7EE}">
      <dgm:prSet/>
      <dgm:spPr/>
      <dgm:t>
        <a:bodyPr/>
        <a:lstStyle/>
        <a:p>
          <a:endParaRPr lang="en-IN" sz="2200" b="1"/>
        </a:p>
      </dgm:t>
    </dgm:pt>
    <dgm:pt modelId="{0CDE854B-6773-4562-A224-CC2956D07243}">
      <dgm:prSet custT="1"/>
      <dgm:spPr/>
      <dgm:t>
        <a:bodyPr/>
        <a:lstStyle/>
        <a:p>
          <a:pPr>
            <a:buNone/>
          </a:pPr>
          <a:r>
            <a:rPr lang="en-IN" sz="2200" b="1" dirty="0">
              <a:latin typeface="Garamond" panose="02020404030301010803" pitchFamily="18" charset="0"/>
              <a:cs typeface="Times New Roman" panose="02020603050405020304" pitchFamily="18" charset="0"/>
            </a:rPr>
            <a:t>Strong coordination /Information flow </a:t>
          </a:r>
        </a:p>
      </dgm:t>
    </dgm:pt>
    <dgm:pt modelId="{59FD5C56-98B7-4B99-A41C-34221A9DCA56}" type="parTrans" cxnId="{19A1DCC8-910A-4292-990F-211B194039F8}">
      <dgm:prSet/>
      <dgm:spPr/>
      <dgm:t>
        <a:bodyPr/>
        <a:lstStyle/>
        <a:p>
          <a:endParaRPr lang="en-IN" sz="2200" b="1"/>
        </a:p>
      </dgm:t>
    </dgm:pt>
    <dgm:pt modelId="{921F3113-60E0-413C-8018-640539D4767D}" type="sibTrans" cxnId="{19A1DCC8-910A-4292-990F-211B194039F8}">
      <dgm:prSet/>
      <dgm:spPr/>
      <dgm:t>
        <a:bodyPr/>
        <a:lstStyle/>
        <a:p>
          <a:endParaRPr lang="en-IN" sz="2200" b="1"/>
        </a:p>
      </dgm:t>
    </dgm:pt>
    <dgm:pt modelId="{C4242F10-BEA1-4E87-BA68-0B560135162B}">
      <dgm:prSet custT="1"/>
      <dgm:spPr/>
      <dgm:t>
        <a:bodyPr/>
        <a:lstStyle/>
        <a:p>
          <a:pPr>
            <a:buNone/>
          </a:pPr>
          <a:r>
            <a:rPr lang="en-IN" sz="2200" b="1" dirty="0">
              <a:latin typeface="Garamond" panose="02020404030301010803" pitchFamily="18" charset="0"/>
              <a:cs typeface="Times New Roman" panose="02020603050405020304" pitchFamily="18" charset="0"/>
            </a:rPr>
            <a:t>Consistent inflow /relocation &amp; shifting</a:t>
          </a:r>
        </a:p>
      </dgm:t>
    </dgm:pt>
    <dgm:pt modelId="{78C2AA7A-2CDD-4CD1-B9B0-62914B2D1656}" type="parTrans" cxnId="{B1E0A357-7C7E-40E9-92C3-159302536A13}">
      <dgm:prSet/>
      <dgm:spPr/>
      <dgm:t>
        <a:bodyPr/>
        <a:lstStyle/>
        <a:p>
          <a:endParaRPr lang="en-IN" sz="2200" b="1"/>
        </a:p>
      </dgm:t>
    </dgm:pt>
    <dgm:pt modelId="{7F87C9D5-E40E-447E-AC19-76D6103DDC68}" type="sibTrans" cxnId="{B1E0A357-7C7E-40E9-92C3-159302536A13}">
      <dgm:prSet/>
      <dgm:spPr/>
      <dgm:t>
        <a:bodyPr/>
        <a:lstStyle/>
        <a:p>
          <a:endParaRPr lang="en-IN" sz="2200" b="1"/>
        </a:p>
      </dgm:t>
    </dgm:pt>
    <dgm:pt modelId="{F47A0EFA-7372-42A2-A840-68F3F2B5A944}">
      <dgm:prSet custT="1"/>
      <dgm:spPr/>
      <dgm:t>
        <a:bodyPr/>
        <a:lstStyle/>
        <a:p>
          <a:pPr>
            <a:buNone/>
          </a:pPr>
          <a:r>
            <a:rPr lang="en-IN" sz="2200" b="1" dirty="0">
              <a:latin typeface="Garamond" panose="02020404030301010803" pitchFamily="18" charset="0"/>
              <a:cs typeface="Times New Roman" panose="02020603050405020304" pitchFamily="18" charset="0"/>
            </a:rPr>
            <a:t>Resource mobilisation and complementarity </a:t>
          </a:r>
        </a:p>
      </dgm:t>
    </dgm:pt>
    <dgm:pt modelId="{8BA916B9-129E-41A2-90F4-659816F5D5B0}" type="parTrans" cxnId="{7D057F34-8282-4C60-AF57-A0ECF14FA67F}">
      <dgm:prSet/>
      <dgm:spPr/>
      <dgm:t>
        <a:bodyPr/>
        <a:lstStyle/>
        <a:p>
          <a:endParaRPr lang="en-IN" sz="2200" b="1"/>
        </a:p>
      </dgm:t>
    </dgm:pt>
    <dgm:pt modelId="{5B1BE63A-DA05-4088-B93F-85C062AE04EC}" type="sibTrans" cxnId="{7D057F34-8282-4C60-AF57-A0ECF14FA67F}">
      <dgm:prSet/>
      <dgm:spPr/>
      <dgm:t>
        <a:bodyPr/>
        <a:lstStyle/>
        <a:p>
          <a:endParaRPr lang="en-IN" sz="2200" b="1"/>
        </a:p>
      </dgm:t>
    </dgm:pt>
    <dgm:pt modelId="{3B85AEE1-9806-4455-9193-DEC72BC95354}">
      <dgm:prSet custT="1"/>
      <dgm:spPr/>
      <dgm:t>
        <a:bodyPr/>
        <a:lstStyle/>
        <a:p>
          <a:pPr>
            <a:buNone/>
          </a:pPr>
          <a:r>
            <a:rPr lang="en-IN" sz="2200" b="1" dirty="0">
              <a:latin typeface="Garamond" panose="02020404030301010803" pitchFamily="18" charset="0"/>
              <a:cs typeface="Times New Roman" panose="02020603050405020304" pitchFamily="18" charset="0"/>
            </a:rPr>
            <a:t>Skill building -imperative</a:t>
          </a:r>
        </a:p>
      </dgm:t>
    </dgm:pt>
    <dgm:pt modelId="{661D79C6-5D78-4E3C-A8AD-CE3CDF4375B5}" type="parTrans" cxnId="{DAD5D12E-BC97-44FB-A0CF-79E29D872CB1}">
      <dgm:prSet/>
      <dgm:spPr/>
      <dgm:t>
        <a:bodyPr/>
        <a:lstStyle/>
        <a:p>
          <a:endParaRPr lang="en-IN" sz="2200" b="1"/>
        </a:p>
      </dgm:t>
    </dgm:pt>
    <dgm:pt modelId="{9DAA3394-8974-4882-9A9C-BC2831A416F6}" type="sibTrans" cxnId="{DAD5D12E-BC97-44FB-A0CF-79E29D872CB1}">
      <dgm:prSet/>
      <dgm:spPr/>
      <dgm:t>
        <a:bodyPr/>
        <a:lstStyle/>
        <a:p>
          <a:endParaRPr lang="en-IN" sz="2200" b="1"/>
        </a:p>
      </dgm:t>
    </dgm:pt>
    <dgm:pt modelId="{753E0C8C-D406-49BF-9C3F-1219200CB937}" type="pres">
      <dgm:prSet presAssocID="{CD187510-BDB3-46E9-A8F7-F1E071CFE492}" presName="diagram" presStyleCnt="0">
        <dgm:presLayoutVars>
          <dgm:dir/>
          <dgm:resizeHandles val="exact"/>
        </dgm:presLayoutVars>
      </dgm:prSet>
      <dgm:spPr/>
      <dgm:t>
        <a:bodyPr/>
        <a:lstStyle/>
        <a:p>
          <a:endParaRPr lang="it-IT"/>
        </a:p>
      </dgm:t>
    </dgm:pt>
    <dgm:pt modelId="{BC648911-13F6-40B0-BAD5-C14547262C5C}" type="pres">
      <dgm:prSet presAssocID="{DDCA0810-D05F-4572-BA10-1638BB73EE84}" presName="node" presStyleLbl="node1" presStyleIdx="0" presStyleCnt="10">
        <dgm:presLayoutVars>
          <dgm:bulletEnabled val="1"/>
        </dgm:presLayoutVars>
      </dgm:prSet>
      <dgm:spPr/>
      <dgm:t>
        <a:bodyPr/>
        <a:lstStyle/>
        <a:p>
          <a:endParaRPr lang="it-IT"/>
        </a:p>
      </dgm:t>
    </dgm:pt>
    <dgm:pt modelId="{BD16F585-BA4A-4CB7-8CDE-39DF3C03A642}" type="pres">
      <dgm:prSet presAssocID="{BAEAB106-36D9-4600-A9EE-8900B2572861}" presName="sibTrans" presStyleCnt="0"/>
      <dgm:spPr/>
    </dgm:pt>
    <dgm:pt modelId="{3039B887-8191-45A6-BAC8-187B58195651}" type="pres">
      <dgm:prSet presAssocID="{C1EEB20F-0599-47E0-8EE1-50F6F1D42B17}" presName="node" presStyleLbl="node1" presStyleIdx="1" presStyleCnt="10" custLinFactNeighborX="896" custLinFactNeighborY="-1372">
        <dgm:presLayoutVars>
          <dgm:bulletEnabled val="1"/>
        </dgm:presLayoutVars>
      </dgm:prSet>
      <dgm:spPr/>
      <dgm:t>
        <a:bodyPr/>
        <a:lstStyle/>
        <a:p>
          <a:endParaRPr lang="it-IT"/>
        </a:p>
      </dgm:t>
    </dgm:pt>
    <dgm:pt modelId="{A4CDD48B-000D-48CB-BAFE-B22E02A7B739}" type="pres">
      <dgm:prSet presAssocID="{0305C06D-334F-44E2-B8C6-4738652E57F6}" presName="sibTrans" presStyleCnt="0"/>
      <dgm:spPr/>
    </dgm:pt>
    <dgm:pt modelId="{07FDED37-3CF2-48C3-8270-F6284ADD3B55}" type="pres">
      <dgm:prSet presAssocID="{6C8F9E6E-D773-4FFB-91B2-95BA96E5277C}" presName="node" presStyleLbl="node1" presStyleIdx="2" presStyleCnt="10" custLinFactNeighborX="3651">
        <dgm:presLayoutVars>
          <dgm:bulletEnabled val="1"/>
        </dgm:presLayoutVars>
      </dgm:prSet>
      <dgm:spPr/>
      <dgm:t>
        <a:bodyPr/>
        <a:lstStyle/>
        <a:p>
          <a:endParaRPr lang="it-IT"/>
        </a:p>
      </dgm:t>
    </dgm:pt>
    <dgm:pt modelId="{16BDB1C0-6AC3-4FDF-B2B6-7FA8DB1E3617}" type="pres">
      <dgm:prSet presAssocID="{CD77BA3C-E9B1-45C7-ACB3-B7B8A3296B6B}" presName="sibTrans" presStyleCnt="0"/>
      <dgm:spPr/>
    </dgm:pt>
    <dgm:pt modelId="{F1F307B9-724B-473F-AA0B-6AB61C43F92F}" type="pres">
      <dgm:prSet presAssocID="{7E4FFA6B-8BB9-4215-9E83-4D4ABF781436}" presName="node" presStyleLbl="node1" presStyleIdx="3" presStyleCnt="10">
        <dgm:presLayoutVars>
          <dgm:bulletEnabled val="1"/>
        </dgm:presLayoutVars>
      </dgm:prSet>
      <dgm:spPr/>
      <dgm:t>
        <a:bodyPr/>
        <a:lstStyle/>
        <a:p>
          <a:endParaRPr lang="it-IT"/>
        </a:p>
      </dgm:t>
    </dgm:pt>
    <dgm:pt modelId="{665A10BD-C388-489E-A6F1-6EAC0119F795}" type="pres">
      <dgm:prSet presAssocID="{6649E759-52C4-404D-B0B6-5FB102702C52}" presName="sibTrans" presStyleCnt="0"/>
      <dgm:spPr/>
    </dgm:pt>
    <dgm:pt modelId="{75C406C6-89D6-4512-9F6F-C59093A5AC0A}" type="pres">
      <dgm:prSet presAssocID="{BD362BA6-C3CA-4D02-AE9F-96FBE137AA26}" presName="node" presStyleLbl="node1" presStyleIdx="4" presStyleCnt="10">
        <dgm:presLayoutVars>
          <dgm:bulletEnabled val="1"/>
        </dgm:presLayoutVars>
      </dgm:prSet>
      <dgm:spPr/>
      <dgm:t>
        <a:bodyPr/>
        <a:lstStyle/>
        <a:p>
          <a:endParaRPr lang="it-IT"/>
        </a:p>
      </dgm:t>
    </dgm:pt>
    <dgm:pt modelId="{E64C656C-ED1D-479E-A7B4-D074F16512D6}" type="pres">
      <dgm:prSet presAssocID="{AC8DCFB7-396F-4279-BC7A-B6A91D42F0D3}" presName="sibTrans" presStyleCnt="0"/>
      <dgm:spPr/>
    </dgm:pt>
    <dgm:pt modelId="{5F50C067-F89E-4FFE-8014-49E10C1459E7}" type="pres">
      <dgm:prSet presAssocID="{030E21B7-B60F-493A-9F55-BAEF181DF5D6}" presName="node" presStyleLbl="node1" presStyleIdx="5" presStyleCnt="10">
        <dgm:presLayoutVars>
          <dgm:bulletEnabled val="1"/>
        </dgm:presLayoutVars>
      </dgm:prSet>
      <dgm:spPr/>
      <dgm:t>
        <a:bodyPr/>
        <a:lstStyle/>
        <a:p>
          <a:endParaRPr lang="it-IT"/>
        </a:p>
      </dgm:t>
    </dgm:pt>
    <dgm:pt modelId="{5420854D-D4B3-4BB6-9C20-0455A0261BAF}" type="pres">
      <dgm:prSet presAssocID="{FEFE5A22-91E2-45A3-814E-B29F876627A8}" presName="sibTrans" presStyleCnt="0"/>
      <dgm:spPr/>
    </dgm:pt>
    <dgm:pt modelId="{F5C5818C-EDA5-48AE-A1C1-583FB671E0E9}" type="pres">
      <dgm:prSet presAssocID="{0CDE854B-6773-4562-A224-CC2956D07243}" presName="node" presStyleLbl="node1" presStyleIdx="6" presStyleCnt="10">
        <dgm:presLayoutVars>
          <dgm:bulletEnabled val="1"/>
        </dgm:presLayoutVars>
      </dgm:prSet>
      <dgm:spPr/>
      <dgm:t>
        <a:bodyPr/>
        <a:lstStyle/>
        <a:p>
          <a:endParaRPr lang="it-IT"/>
        </a:p>
      </dgm:t>
    </dgm:pt>
    <dgm:pt modelId="{FE2DC959-B13A-4A1C-8AFD-A4BEA2DF08AB}" type="pres">
      <dgm:prSet presAssocID="{921F3113-60E0-413C-8018-640539D4767D}" presName="sibTrans" presStyleCnt="0"/>
      <dgm:spPr/>
    </dgm:pt>
    <dgm:pt modelId="{A53C8849-E429-47DE-9A81-5DF2D46F9E80}" type="pres">
      <dgm:prSet presAssocID="{C4242F10-BEA1-4E87-BA68-0B560135162B}" presName="node" presStyleLbl="node1" presStyleIdx="7" presStyleCnt="10">
        <dgm:presLayoutVars>
          <dgm:bulletEnabled val="1"/>
        </dgm:presLayoutVars>
      </dgm:prSet>
      <dgm:spPr/>
      <dgm:t>
        <a:bodyPr/>
        <a:lstStyle/>
        <a:p>
          <a:endParaRPr lang="it-IT"/>
        </a:p>
      </dgm:t>
    </dgm:pt>
    <dgm:pt modelId="{FAADE72E-23D7-4A54-BB92-9B7D752A6274}" type="pres">
      <dgm:prSet presAssocID="{7F87C9D5-E40E-447E-AC19-76D6103DDC68}" presName="sibTrans" presStyleCnt="0"/>
      <dgm:spPr/>
    </dgm:pt>
    <dgm:pt modelId="{A8E7A15A-A161-4BC2-AFC5-CD7ACA305DFC}" type="pres">
      <dgm:prSet presAssocID="{F47A0EFA-7372-42A2-A840-68F3F2B5A944}" presName="node" presStyleLbl="node1" presStyleIdx="8" presStyleCnt="10">
        <dgm:presLayoutVars>
          <dgm:bulletEnabled val="1"/>
        </dgm:presLayoutVars>
      </dgm:prSet>
      <dgm:spPr/>
      <dgm:t>
        <a:bodyPr/>
        <a:lstStyle/>
        <a:p>
          <a:endParaRPr lang="it-IT"/>
        </a:p>
      </dgm:t>
    </dgm:pt>
    <dgm:pt modelId="{71D524B8-55ED-453F-8F10-4C293129CC22}" type="pres">
      <dgm:prSet presAssocID="{5B1BE63A-DA05-4088-B93F-85C062AE04EC}" presName="sibTrans" presStyleCnt="0"/>
      <dgm:spPr/>
    </dgm:pt>
    <dgm:pt modelId="{37EEE8C2-22D6-475B-A725-B0FAA22ABDC0}" type="pres">
      <dgm:prSet presAssocID="{3B85AEE1-9806-4455-9193-DEC72BC95354}" presName="node" presStyleLbl="node1" presStyleIdx="9" presStyleCnt="10">
        <dgm:presLayoutVars>
          <dgm:bulletEnabled val="1"/>
        </dgm:presLayoutVars>
      </dgm:prSet>
      <dgm:spPr/>
      <dgm:t>
        <a:bodyPr/>
        <a:lstStyle/>
        <a:p>
          <a:endParaRPr lang="it-IT"/>
        </a:p>
      </dgm:t>
    </dgm:pt>
  </dgm:ptLst>
  <dgm:cxnLst>
    <dgm:cxn modelId="{B1E0A357-7C7E-40E9-92C3-159302536A13}" srcId="{CD187510-BDB3-46E9-A8F7-F1E071CFE492}" destId="{C4242F10-BEA1-4E87-BA68-0B560135162B}" srcOrd="7" destOrd="0" parTransId="{78C2AA7A-2CDD-4CD1-B9B0-62914B2D1656}" sibTransId="{7F87C9D5-E40E-447E-AC19-76D6103DDC68}"/>
    <dgm:cxn modelId="{5246E210-18EB-453B-8E48-D3105550D769}" srcId="{CD187510-BDB3-46E9-A8F7-F1E071CFE492}" destId="{7E4FFA6B-8BB9-4215-9E83-4D4ABF781436}" srcOrd="3" destOrd="0" parTransId="{C59A6792-29E6-4D56-BE70-27F35FD31EDA}" sibTransId="{6649E759-52C4-404D-B0B6-5FB102702C52}"/>
    <dgm:cxn modelId="{E073BAB6-DF79-4F87-8AD8-27A07706EB70}" type="presOf" srcId="{7E4FFA6B-8BB9-4215-9E83-4D4ABF781436}" destId="{F1F307B9-724B-473F-AA0B-6AB61C43F92F}" srcOrd="0" destOrd="0" presId="urn:microsoft.com/office/officeart/2005/8/layout/default"/>
    <dgm:cxn modelId="{980F9D0F-59B4-44CE-AB5D-9090F7F8BA36}" type="presOf" srcId="{C1EEB20F-0599-47E0-8EE1-50F6F1D42B17}" destId="{3039B887-8191-45A6-BAC8-187B58195651}" srcOrd="0" destOrd="0" presId="urn:microsoft.com/office/officeart/2005/8/layout/default"/>
    <dgm:cxn modelId="{4E0A3612-9C73-4315-AD1A-D7F9FF943BF5}" type="presOf" srcId="{3B85AEE1-9806-4455-9193-DEC72BC95354}" destId="{37EEE8C2-22D6-475B-A725-B0FAA22ABDC0}" srcOrd="0" destOrd="0" presId="urn:microsoft.com/office/officeart/2005/8/layout/default"/>
    <dgm:cxn modelId="{DFD9C148-9C9C-4A8C-8959-B5AA15B5BC21}" type="presOf" srcId="{C4242F10-BEA1-4E87-BA68-0B560135162B}" destId="{A53C8849-E429-47DE-9A81-5DF2D46F9E80}" srcOrd="0" destOrd="0" presId="urn:microsoft.com/office/officeart/2005/8/layout/default"/>
    <dgm:cxn modelId="{2320895F-903F-4112-B318-11969214533C}" type="presOf" srcId="{6C8F9E6E-D773-4FFB-91B2-95BA96E5277C}" destId="{07FDED37-3CF2-48C3-8270-F6284ADD3B55}" srcOrd="0" destOrd="0" presId="urn:microsoft.com/office/officeart/2005/8/layout/default"/>
    <dgm:cxn modelId="{19A1DCC8-910A-4292-990F-211B194039F8}" srcId="{CD187510-BDB3-46E9-A8F7-F1E071CFE492}" destId="{0CDE854B-6773-4562-A224-CC2956D07243}" srcOrd="6" destOrd="0" parTransId="{59FD5C56-98B7-4B99-A41C-34221A9DCA56}" sibTransId="{921F3113-60E0-413C-8018-640539D4767D}"/>
    <dgm:cxn modelId="{DAD5D12E-BC97-44FB-A0CF-79E29D872CB1}" srcId="{CD187510-BDB3-46E9-A8F7-F1E071CFE492}" destId="{3B85AEE1-9806-4455-9193-DEC72BC95354}" srcOrd="9" destOrd="0" parTransId="{661D79C6-5D78-4E3C-A8AD-CE3CDF4375B5}" sibTransId="{9DAA3394-8974-4882-9A9C-BC2831A416F6}"/>
    <dgm:cxn modelId="{1B34E945-344B-4B9F-BD28-B1ADE2813BFB}" type="presOf" srcId="{DDCA0810-D05F-4572-BA10-1638BB73EE84}" destId="{BC648911-13F6-40B0-BAD5-C14547262C5C}" srcOrd="0" destOrd="0" presId="urn:microsoft.com/office/officeart/2005/8/layout/default"/>
    <dgm:cxn modelId="{AC51FB6B-D0D6-4EBC-AF4F-0E55C06CEB47}" type="presOf" srcId="{BD362BA6-C3CA-4D02-AE9F-96FBE137AA26}" destId="{75C406C6-89D6-4512-9F6F-C59093A5AC0A}" srcOrd="0" destOrd="0" presId="urn:microsoft.com/office/officeart/2005/8/layout/default"/>
    <dgm:cxn modelId="{C8D0FD4E-D51B-4293-864F-C96AFB2928E5}" srcId="{CD187510-BDB3-46E9-A8F7-F1E071CFE492}" destId="{DDCA0810-D05F-4572-BA10-1638BB73EE84}" srcOrd="0" destOrd="0" parTransId="{845E4699-883F-4A56-9347-E285E19E7157}" sibTransId="{BAEAB106-36D9-4600-A9EE-8900B2572861}"/>
    <dgm:cxn modelId="{262FB6A1-8A41-4322-8FD7-D96D5439AF53}" type="presOf" srcId="{0CDE854B-6773-4562-A224-CC2956D07243}" destId="{F5C5818C-EDA5-48AE-A1C1-583FB671E0E9}" srcOrd="0" destOrd="0" presId="urn:microsoft.com/office/officeart/2005/8/layout/default"/>
    <dgm:cxn modelId="{40687D99-CEA0-4567-8124-F471FC5FD8DF}" type="presOf" srcId="{F47A0EFA-7372-42A2-A840-68F3F2B5A944}" destId="{A8E7A15A-A161-4BC2-AFC5-CD7ACA305DFC}" srcOrd="0" destOrd="0" presId="urn:microsoft.com/office/officeart/2005/8/layout/default"/>
    <dgm:cxn modelId="{6143AD7D-E255-4CAE-A4C0-4C7C93A1CEB6}" srcId="{CD187510-BDB3-46E9-A8F7-F1E071CFE492}" destId="{6C8F9E6E-D773-4FFB-91B2-95BA96E5277C}" srcOrd="2" destOrd="0" parTransId="{40346193-F022-408D-AA8E-2168D783EBC6}" sibTransId="{CD77BA3C-E9B1-45C7-ACB3-B7B8A3296B6B}"/>
    <dgm:cxn modelId="{6F2130FE-CDD9-4616-9C57-EF3926D718A7}" srcId="{CD187510-BDB3-46E9-A8F7-F1E071CFE492}" destId="{BD362BA6-C3CA-4D02-AE9F-96FBE137AA26}" srcOrd="4" destOrd="0" parTransId="{28F4C507-9422-4A23-94C7-B0667C991654}" sibTransId="{AC8DCFB7-396F-4279-BC7A-B6A91D42F0D3}"/>
    <dgm:cxn modelId="{ACE22D1F-A792-49D7-B91E-10E34CF1C487}" type="presOf" srcId="{CD187510-BDB3-46E9-A8F7-F1E071CFE492}" destId="{753E0C8C-D406-49BF-9C3F-1219200CB937}" srcOrd="0" destOrd="0" presId="urn:microsoft.com/office/officeart/2005/8/layout/default"/>
    <dgm:cxn modelId="{B0B666B4-C2D5-46E8-BA55-95838D84F290}" srcId="{CD187510-BDB3-46E9-A8F7-F1E071CFE492}" destId="{C1EEB20F-0599-47E0-8EE1-50F6F1D42B17}" srcOrd="1" destOrd="0" parTransId="{B2FC687A-0DD6-4707-9100-2B85D462B715}" sibTransId="{0305C06D-334F-44E2-B8C6-4738652E57F6}"/>
    <dgm:cxn modelId="{6D1FA5FA-4444-4249-A5D8-5F2A6DB1B7EE}" srcId="{CD187510-BDB3-46E9-A8F7-F1E071CFE492}" destId="{030E21B7-B60F-493A-9F55-BAEF181DF5D6}" srcOrd="5" destOrd="0" parTransId="{8ABC45BC-5EA3-4F0D-9EF1-6462311F9AEC}" sibTransId="{FEFE5A22-91E2-45A3-814E-B29F876627A8}"/>
    <dgm:cxn modelId="{BC9C46A8-EBA6-477C-9395-6EF84CC8E5F6}" type="presOf" srcId="{030E21B7-B60F-493A-9F55-BAEF181DF5D6}" destId="{5F50C067-F89E-4FFE-8014-49E10C1459E7}" srcOrd="0" destOrd="0" presId="urn:microsoft.com/office/officeart/2005/8/layout/default"/>
    <dgm:cxn modelId="{7D057F34-8282-4C60-AF57-A0ECF14FA67F}" srcId="{CD187510-BDB3-46E9-A8F7-F1E071CFE492}" destId="{F47A0EFA-7372-42A2-A840-68F3F2B5A944}" srcOrd="8" destOrd="0" parTransId="{8BA916B9-129E-41A2-90F4-659816F5D5B0}" sibTransId="{5B1BE63A-DA05-4088-B93F-85C062AE04EC}"/>
    <dgm:cxn modelId="{B184E2E5-6A8B-4E29-A1F8-9E1319AA7B77}" type="presParOf" srcId="{753E0C8C-D406-49BF-9C3F-1219200CB937}" destId="{BC648911-13F6-40B0-BAD5-C14547262C5C}" srcOrd="0" destOrd="0" presId="urn:microsoft.com/office/officeart/2005/8/layout/default"/>
    <dgm:cxn modelId="{5E7A6069-0602-4EC8-8BC6-BF01BB9F39A5}" type="presParOf" srcId="{753E0C8C-D406-49BF-9C3F-1219200CB937}" destId="{BD16F585-BA4A-4CB7-8CDE-39DF3C03A642}" srcOrd="1" destOrd="0" presId="urn:microsoft.com/office/officeart/2005/8/layout/default"/>
    <dgm:cxn modelId="{C8177322-2AE8-4640-9FF8-6DFCF46C9A33}" type="presParOf" srcId="{753E0C8C-D406-49BF-9C3F-1219200CB937}" destId="{3039B887-8191-45A6-BAC8-187B58195651}" srcOrd="2" destOrd="0" presId="urn:microsoft.com/office/officeart/2005/8/layout/default"/>
    <dgm:cxn modelId="{F8E202CE-604C-40E6-8345-13A0D29DB9B5}" type="presParOf" srcId="{753E0C8C-D406-49BF-9C3F-1219200CB937}" destId="{A4CDD48B-000D-48CB-BAFE-B22E02A7B739}" srcOrd="3" destOrd="0" presId="urn:microsoft.com/office/officeart/2005/8/layout/default"/>
    <dgm:cxn modelId="{D4177704-30C9-4E76-B1EA-C304043E5E39}" type="presParOf" srcId="{753E0C8C-D406-49BF-9C3F-1219200CB937}" destId="{07FDED37-3CF2-48C3-8270-F6284ADD3B55}" srcOrd="4" destOrd="0" presId="urn:microsoft.com/office/officeart/2005/8/layout/default"/>
    <dgm:cxn modelId="{22B5D627-D922-4018-92B9-EAD00A3FD86D}" type="presParOf" srcId="{753E0C8C-D406-49BF-9C3F-1219200CB937}" destId="{16BDB1C0-6AC3-4FDF-B2B6-7FA8DB1E3617}" srcOrd="5" destOrd="0" presId="urn:microsoft.com/office/officeart/2005/8/layout/default"/>
    <dgm:cxn modelId="{DB6042DC-6D70-4AA1-9FF0-A622A1470813}" type="presParOf" srcId="{753E0C8C-D406-49BF-9C3F-1219200CB937}" destId="{F1F307B9-724B-473F-AA0B-6AB61C43F92F}" srcOrd="6" destOrd="0" presId="urn:microsoft.com/office/officeart/2005/8/layout/default"/>
    <dgm:cxn modelId="{ACD7E6ED-5ECB-455B-A55E-DA2E884B7E57}" type="presParOf" srcId="{753E0C8C-D406-49BF-9C3F-1219200CB937}" destId="{665A10BD-C388-489E-A6F1-6EAC0119F795}" srcOrd="7" destOrd="0" presId="urn:microsoft.com/office/officeart/2005/8/layout/default"/>
    <dgm:cxn modelId="{2081DD7B-A7D8-4865-81C3-E6D3352AB8CF}" type="presParOf" srcId="{753E0C8C-D406-49BF-9C3F-1219200CB937}" destId="{75C406C6-89D6-4512-9F6F-C59093A5AC0A}" srcOrd="8" destOrd="0" presId="urn:microsoft.com/office/officeart/2005/8/layout/default"/>
    <dgm:cxn modelId="{D1FE693C-9A4B-4B15-AA1D-E569030680E7}" type="presParOf" srcId="{753E0C8C-D406-49BF-9C3F-1219200CB937}" destId="{E64C656C-ED1D-479E-A7B4-D074F16512D6}" srcOrd="9" destOrd="0" presId="urn:microsoft.com/office/officeart/2005/8/layout/default"/>
    <dgm:cxn modelId="{F2410B8A-743D-47CF-9931-AEBB0DDE53D6}" type="presParOf" srcId="{753E0C8C-D406-49BF-9C3F-1219200CB937}" destId="{5F50C067-F89E-4FFE-8014-49E10C1459E7}" srcOrd="10" destOrd="0" presId="urn:microsoft.com/office/officeart/2005/8/layout/default"/>
    <dgm:cxn modelId="{918068EE-8D63-4774-8211-2DABB2DE2D1D}" type="presParOf" srcId="{753E0C8C-D406-49BF-9C3F-1219200CB937}" destId="{5420854D-D4B3-4BB6-9C20-0455A0261BAF}" srcOrd="11" destOrd="0" presId="urn:microsoft.com/office/officeart/2005/8/layout/default"/>
    <dgm:cxn modelId="{C1354FDC-E4E9-4231-9E7B-870E745D6A7E}" type="presParOf" srcId="{753E0C8C-D406-49BF-9C3F-1219200CB937}" destId="{F5C5818C-EDA5-48AE-A1C1-583FB671E0E9}" srcOrd="12" destOrd="0" presId="urn:microsoft.com/office/officeart/2005/8/layout/default"/>
    <dgm:cxn modelId="{516613F2-AA97-42AB-A202-78F32CC0C510}" type="presParOf" srcId="{753E0C8C-D406-49BF-9C3F-1219200CB937}" destId="{FE2DC959-B13A-4A1C-8AFD-A4BEA2DF08AB}" srcOrd="13" destOrd="0" presId="urn:microsoft.com/office/officeart/2005/8/layout/default"/>
    <dgm:cxn modelId="{FA06AF44-F92A-49FD-A82A-3923D36CFD1B}" type="presParOf" srcId="{753E0C8C-D406-49BF-9C3F-1219200CB937}" destId="{A53C8849-E429-47DE-9A81-5DF2D46F9E80}" srcOrd="14" destOrd="0" presId="urn:microsoft.com/office/officeart/2005/8/layout/default"/>
    <dgm:cxn modelId="{EFCF74B1-FF35-4570-9FF4-9EAE03E46330}" type="presParOf" srcId="{753E0C8C-D406-49BF-9C3F-1219200CB937}" destId="{FAADE72E-23D7-4A54-BB92-9B7D752A6274}" srcOrd="15" destOrd="0" presId="urn:microsoft.com/office/officeart/2005/8/layout/default"/>
    <dgm:cxn modelId="{F8982C93-B5CE-4479-9999-16532D6741A7}" type="presParOf" srcId="{753E0C8C-D406-49BF-9C3F-1219200CB937}" destId="{A8E7A15A-A161-4BC2-AFC5-CD7ACA305DFC}" srcOrd="16" destOrd="0" presId="urn:microsoft.com/office/officeart/2005/8/layout/default"/>
    <dgm:cxn modelId="{7949397B-8E92-4D43-8FA8-778750E0EDDD}" type="presParOf" srcId="{753E0C8C-D406-49BF-9C3F-1219200CB937}" destId="{71D524B8-55ED-453F-8F10-4C293129CC22}" srcOrd="17" destOrd="0" presId="urn:microsoft.com/office/officeart/2005/8/layout/default"/>
    <dgm:cxn modelId="{701E7015-DFC7-4DD1-BE78-BA707B8D898B}" type="presParOf" srcId="{753E0C8C-D406-49BF-9C3F-1219200CB937}" destId="{37EEE8C2-22D6-475B-A725-B0FAA22ABDC0}"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EB9C0-1931-4232-AEE1-48F2B22131DD}">
      <dsp:nvSpPr>
        <dsp:cNvPr id="0" name=""/>
        <dsp:cNvSpPr/>
      </dsp:nvSpPr>
      <dsp:spPr>
        <a:xfrm>
          <a:off x="2817" y="593689"/>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effectLst/>
              <a:latin typeface="Times New Roman" panose="02020603050405020304" pitchFamily="18" charset="0"/>
              <a:ea typeface="Calibri" panose="020F0502020204030204" pitchFamily="34" charset="0"/>
            </a:rPr>
            <a:t>Disaster Risk Reduction Committee </a:t>
          </a:r>
          <a:endParaRPr lang="en-US" sz="2100" kern="1200" dirty="0"/>
        </a:p>
      </dsp:txBody>
      <dsp:txXfrm>
        <a:off x="2817" y="593689"/>
        <a:ext cx="2235464" cy="1341278"/>
      </dsp:txXfrm>
    </dsp:sp>
    <dsp:sp modelId="{1A37C6DE-C942-472A-A3D3-A44974B42663}">
      <dsp:nvSpPr>
        <dsp:cNvPr id="0" name=""/>
        <dsp:cNvSpPr/>
      </dsp:nvSpPr>
      <dsp:spPr>
        <a:xfrm>
          <a:off x="2461828" y="593689"/>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effectLst/>
              <a:latin typeface="Times New Roman" panose="02020603050405020304" pitchFamily="18" charset="0"/>
              <a:ea typeface="Calibri" panose="020F0502020204030204" pitchFamily="34" charset="0"/>
            </a:rPr>
            <a:t>Task Force members on different issues </a:t>
          </a:r>
          <a:endParaRPr lang="en-US" sz="2100" kern="1200" dirty="0"/>
        </a:p>
      </dsp:txBody>
      <dsp:txXfrm>
        <a:off x="2461828" y="593689"/>
        <a:ext cx="2235464" cy="1341278"/>
      </dsp:txXfrm>
    </dsp:sp>
    <dsp:sp modelId="{A36D174F-1FC1-4728-B878-EA78FF2FBED1}">
      <dsp:nvSpPr>
        <dsp:cNvPr id="0" name=""/>
        <dsp:cNvSpPr/>
      </dsp:nvSpPr>
      <dsp:spPr>
        <a:xfrm>
          <a:off x="4920839" y="593689"/>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effectLst/>
              <a:latin typeface="Times New Roman" panose="02020603050405020304" pitchFamily="18" charset="0"/>
              <a:ea typeface="Calibri" panose="020F0502020204030204" pitchFamily="34" charset="0"/>
            </a:rPr>
            <a:t>local authorities </a:t>
          </a:r>
          <a:endParaRPr lang="en-US" sz="2100" kern="1200" dirty="0"/>
        </a:p>
      </dsp:txBody>
      <dsp:txXfrm>
        <a:off x="4920839" y="593689"/>
        <a:ext cx="2235464" cy="1341278"/>
      </dsp:txXfrm>
    </dsp:sp>
    <dsp:sp modelId="{55B628E6-5762-469C-BAC8-74C0F80C6FBE}">
      <dsp:nvSpPr>
        <dsp:cNvPr id="0" name=""/>
        <dsp:cNvSpPr/>
      </dsp:nvSpPr>
      <dsp:spPr>
        <a:xfrm>
          <a:off x="7379850" y="593689"/>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effectLst/>
              <a:latin typeface="Times New Roman" panose="02020603050405020304" pitchFamily="18" charset="0"/>
              <a:ea typeface="Calibri" panose="020F0502020204030204" pitchFamily="34" charset="0"/>
            </a:rPr>
            <a:t>rescued persons/ survivors</a:t>
          </a:r>
          <a:endParaRPr lang="en-US" sz="2100" kern="1200" dirty="0"/>
        </a:p>
      </dsp:txBody>
      <dsp:txXfrm>
        <a:off x="7379850" y="593689"/>
        <a:ext cx="2235464" cy="1341278"/>
      </dsp:txXfrm>
    </dsp:sp>
    <dsp:sp modelId="{7C543A19-A0E4-42F1-9298-DE52BEFF5B85}">
      <dsp:nvSpPr>
        <dsp:cNvPr id="0" name=""/>
        <dsp:cNvSpPr/>
      </dsp:nvSpPr>
      <dsp:spPr>
        <a:xfrm>
          <a:off x="1232323" y="2158514"/>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Marginal Farmers</a:t>
          </a:r>
        </a:p>
      </dsp:txBody>
      <dsp:txXfrm>
        <a:off x="1232323" y="2158514"/>
        <a:ext cx="2235464" cy="1341278"/>
      </dsp:txXfrm>
    </dsp:sp>
    <dsp:sp modelId="{3644CBFC-F202-476F-BED0-EFB6FBDDFF47}">
      <dsp:nvSpPr>
        <dsp:cNvPr id="0" name=""/>
        <dsp:cNvSpPr/>
      </dsp:nvSpPr>
      <dsp:spPr>
        <a:xfrm>
          <a:off x="3691334" y="2158514"/>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effectLst/>
              <a:latin typeface="Times New Roman" panose="02020603050405020304" pitchFamily="18" charset="0"/>
              <a:ea typeface="Calibri" panose="020F0502020204030204" pitchFamily="34" charset="0"/>
            </a:rPr>
            <a:t>community leaders</a:t>
          </a:r>
          <a:endParaRPr lang="en-US" sz="2100" kern="1200" dirty="0"/>
        </a:p>
      </dsp:txBody>
      <dsp:txXfrm>
        <a:off x="3691334" y="2158514"/>
        <a:ext cx="2235464" cy="1341278"/>
      </dsp:txXfrm>
    </dsp:sp>
    <dsp:sp modelId="{78400312-EA61-4D2A-83D9-8BEC05031C2C}">
      <dsp:nvSpPr>
        <dsp:cNvPr id="0" name=""/>
        <dsp:cNvSpPr/>
      </dsp:nvSpPr>
      <dsp:spPr>
        <a:xfrm>
          <a:off x="6150345" y="2158514"/>
          <a:ext cx="2235464" cy="1341278"/>
        </a:xfrm>
        <a:prstGeom prst="rec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Border Forces, NGOs, Police, Concerned Govt departments</a:t>
          </a:r>
        </a:p>
      </dsp:txBody>
      <dsp:txXfrm>
        <a:off x="6150345" y="2158514"/>
        <a:ext cx="2235464" cy="1341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E38E5-76C5-4277-B881-06084552FD6D}">
      <dsp:nvSpPr>
        <dsp:cNvPr id="0" name=""/>
        <dsp:cNvSpPr/>
      </dsp:nvSpPr>
      <dsp:spPr>
        <a:xfrm>
          <a:off x="0" y="39687"/>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b="1" kern="1200" dirty="0"/>
            <a:t>Protection services</a:t>
          </a:r>
          <a:endParaRPr lang="en-IN" sz="1700" kern="1200" dirty="0"/>
        </a:p>
        <a:p>
          <a:pPr lvl="0" algn="ctr" defTabSz="755650">
            <a:lnSpc>
              <a:spcPct val="90000"/>
            </a:lnSpc>
            <a:spcBef>
              <a:spcPct val="0"/>
            </a:spcBef>
            <a:spcAft>
              <a:spcPct val="35000"/>
            </a:spcAft>
          </a:pPr>
          <a:r>
            <a:rPr lang="en-IN" sz="1700" kern="1200" dirty="0"/>
            <a:t>a) Medical Care, b) MHPSS (Mental Health and Psychosocial Support) c) Setting up of safe spaces for children and mothers</a:t>
          </a:r>
          <a:endParaRPr lang="en-US" sz="1700" kern="1200" dirty="0"/>
        </a:p>
      </dsp:txBody>
      <dsp:txXfrm>
        <a:off x="0" y="39687"/>
        <a:ext cx="3286125" cy="1971675"/>
      </dsp:txXfrm>
    </dsp:sp>
    <dsp:sp modelId="{F033E459-F2F4-4951-849B-730673340670}">
      <dsp:nvSpPr>
        <dsp:cNvPr id="0" name=""/>
        <dsp:cNvSpPr/>
      </dsp:nvSpPr>
      <dsp:spPr>
        <a:xfrm>
          <a:off x="3614737" y="39687"/>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b="1" kern="1200" dirty="0"/>
            <a:t>Protection of most vulnerable through Food assistance</a:t>
          </a:r>
          <a:r>
            <a:rPr lang="en-IN" sz="1700" kern="1200" dirty="0"/>
            <a:t>: </a:t>
          </a:r>
        </a:p>
        <a:p>
          <a:pPr lvl="0" algn="ctr" defTabSz="755650">
            <a:lnSpc>
              <a:spcPct val="90000"/>
            </a:lnSpc>
            <a:spcBef>
              <a:spcPct val="0"/>
            </a:spcBef>
            <a:spcAft>
              <a:spcPct val="35000"/>
            </a:spcAft>
          </a:pPr>
          <a:r>
            <a:rPr lang="en-IN" sz="1700" kern="1200" dirty="0"/>
            <a:t>Food kit including nutrition kit will be provided to meet ration shortage/fill the gap of inability to purchase the food.</a:t>
          </a:r>
          <a:endParaRPr lang="en-US" sz="1700" kern="1200" dirty="0"/>
        </a:p>
      </dsp:txBody>
      <dsp:txXfrm>
        <a:off x="3614737" y="39687"/>
        <a:ext cx="3286125" cy="1971675"/>
      </dsp:txXfrm>
    </dsp:sp>
    <dsp:sp modelId="{D078B6FA-DC9B-4676-905D-F7B773DF891B}">
      <dsp:nvSpPr>
        <dsp:cNvPr id="0" name=""/>
        <dsp:cNvSpPr/>
      </dsp:nvSpPr>
      <dsp:spPr>
        <a:xfrm>
          <a:off x="7229475" y="39687"/>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b="1" kern="1200" dirty="0"/>
            <a:t>Provide Safety net through  Non-Food Items (NFI) and Dignity Kits for women</a:t>
          </a:r>
          <a:r>
            <a:rPr lang="en-IN" sz="1700" kern="1200" dirty="0"/>
            <a:t>: </a:t>
          </a:r>
        </a:p>
        <a:p>
          <a:pPr lvl="0" algn="ctr" defTabSz="755650">
            <a:lnSpc>
              <a:spcPct val="90000"/>
            </a:lnSpc>
            <a:spcBef>
              <a:spcPct val="0"/>
            </a:spcBef>
            <a:spcAft>
              <a:spcPct val="35000"/>
            </a:spcAft>
          </a:pPr>
          <a:r>
            <a:rPr lang="en-IN" sz="1700" kern="1200" dirty="0"/>
            <a:t>NFI containing mattresses, bedsheet, cooking utensils, buckets, water jerrycans, etc. will be provided to meet daily life needs.</a:t>
          </a:r>
          <a:endParaRPr lang="en-US" sz="1700" kern="1200" dirty="0"/>
        </a:p>
      </dsp:txBody>
      <dsp:txXfrm>
        <a:off x="7229475" y="39687"/>
        <a:ext cx="3286125" cy="1971675"/>
      </dsp:txXfrm>
    </dsp:sp>
    <dsp:sp modelId="{38768E10-B991-4C86-927B-81E068E1312B}">
      <dsp:nvSpPr>
        <dsp:cNvPr id="0" name=""/>
        <dsp:cNvSpPr/>
      </dsp:nvSpPr>
      <dsp:spPr>
        <a:xfrm>
          <a:off x="1807368" y="2339975"/>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b="1" kern="1200" dirty="0"/>
            <a:t>Protection through WASH services:</a:t>
          </a:r>
          <a:r>
            <a:rPr lang="en-IN" sz="1700" kern="1200" dirty="0"/>
            <a:t> The response also will cover the water trucking ( only where ever need) , repair and recovery of the piped water network/system, access to safe water</a:t>
          </a:r>
          <a:endParaRPr lang="en-US" sz="1700" kern="1200" dirty="0"/>
        </a:p>
      </dsp:txBody>
      <dsp:txXfrm>
        <a:off x="1807368" y="2339975"/>
        <a:ext cx="3286125" cy="1971675"/>
      </dsp:txXfrm>
    </dsp:sp>
    <dsp:sp modelId="{95843E29-F0A9-469E-AA07-A53446AE7678}">
      <dsp:nvSpPr>
        <dsp:cNvPr id="0" name=""/>
        <dsp:cNvSpPr/>
      </dsp:nvSpPr>
      <dsp:spPr>
        <a:xfrm>
          <a:off x="5422106" y="2339975"/>
          <a:ext cx="3286125" cy="19716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b="1" kern="1200" dirty="0"/>
            <a:t>Temporary Shelter support</a:t>
          </a:r>
          <a:r>
            <a:rPr lang="en-IN" sz="1700" kern="1200" dirty="0"/>
            <a:t>: </a:t>
          </a:r>
        </a:p>
        <a:p>
          <a:pPr lvl="0" algn="ctr" defTabSz="755650">
            <a:lnSpc>
              <a:spcPct val="90000"/>
            </a:lnSpc>
            <a:spcBef>
              <a:spcPct val="0"/>
            </a:spcBef>
            <a:spcAft>
              <a:spcPct val="35000"/>
            </a:spcAft>
          </a:pPr>
          <a:r>
            <a:rPr lang="en-IN" sz="1700" kern="1200" dirty="0"/>
            <a:t>for the prolonged stay in camps and temporary settlements through conditional cash transfer.</a:t>
          </a:r>
          <a:endParaRPr lang="en-US" sz="1700" kern="1200" dirty="0"/>
        </a:p>
      </dsp:txBody>
      <dsp:txXfrm>
        <a:off x="5422106"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48911-13F6-40B0-BAD5-C14547262C5C}">
      <dsp:nvSpPr>
        <dsp:cNvPr id="0" name=""/>
        <dsp:cNvSpPr/>
      </dsp:nvSpPr>
      <dsp:spPr>
        <a:xfrm>
          <a:off x="4167" y="624574"/>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b="1" kern="1200" dirty="0">
              <a:latin typeface="Garamond" panose="02020404030301010803" pitchFamily="18" charset="0"/>
              <a:cs typeface="Times New Roman" panose="02020603050405020304" pitchFamily="18" charset="0"/>
            </a:rPr>
            <a:t>Vast geography – difficult terrain </a:t>
          </a:r>
          <a:endParaRPr lang="en-US" sz="2200" b="1" kern="1200" dirty="0">
            <a:latin typeface="Garamond" panose="02020404030301010803" pitchFamily="18" charset="0"/>
            <a:cs typeface="Times New Roman" panose="02020603050405020304" pitchFamily="18" charset="0"/>
          </a:endParaRPr>
        </a:p>
      </dsp:txBody>
      <dsp:txXfrm>
        <a:off x="4167" y="624574"/>
        <a:ext cx="2256234" cy="1353740"/>
      </dsp:txXfrm>
    </dsp:sp>
    <dsp:sp modelId="{3039B887-8191-45A6-BAC8-187B58195651}">
      <dsp:nvSpPr>
        <dsp:cNvPr id="0" name=""/>
        <dsp:cNvSpPr/>
      </dsp:nvSpPr>
      <dsp:spPr>
        <a:xfrm>
          <a:off x="2506240" y="606001"/>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b="1" kern="1200" dirty="0">
              <a:latin typeface="Garamond" panose="02020404030301010803" pitchFamily="18" charset="0"/>
              <a:cs typeface="Times New Roman" panose="02020603050405020304" pitchFamily="18" charset="0"/>
            </a:rPr>
            <a:t>New themes and issues– less experiences |skills</a:t>
          </a:r>
          <a:endParaRPr lang="en-US" sz="2200" b="1" kern="1200" dirty="0">
            <a:latin typeface="Garamond" panose="02020404030301010803" pitchFamily="18" charset="0"/>
            <a:cs typeface="Times New Roman" panose="02020603050405020304" pitchFamily="18" charset="0"/>
          </a:endParaRPr>
        </a:p>
      </dsp:txBody>
      <dsp:txXfrm>
        <a:off x="2506240" y="606001"/>
        <a:ext cx="2256234" cy="1353740"/>
      </dsp:txXfrm>
    </dsp:sp>
    <dsp:sp modelId="{07FDED37-3CF2-48C3-8270-F6284ADD3B55}">
      <dsp:nvSpPr>
        <dsp:cNvPr id="0" name=""/>
        <dsp:cNvSpPr/>
      </dsp:nvSpPr>
      <dsp:spPr>
        <a:xfrm>
          <a:off x="5050257" y="624574"/>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b="1" kern="1200" dirty="0">
              <a:latin typeface="Garamond" panose="02020404030301010803" pitchFamily="18" charset="0"/>
              <a:cs typeface="Times New Roman" panose="02020603050405020304" pitchFamily="18" charset="0"/>
            </a:rPr>
            <a:t>Rainfall and landslides </a:t>
          </a:r>
          <a:endParaRPr lang="en-US" sz="2200" b="1" kern="1200" dirty="0">
            <a:latin typeface="Garamond" panose="02020404030301010803" pitchFamily="18" charset="0"/>
            <a:cs typeface="Times New Roman" panose="02020603050405020304" pitchFamily="18" charset="0"/>
          </a:endParaRPr>
        </a:p>
      </dsp:txBody>
      <dsp:txXfrm>
        <a:off x="5050257" y="624574"/>
        <a:ext cx="2256234" cy="1353740"/>
      </dsp:txXfrm>
    </dsp:sp>
    <dsp:sp modelId="{F1F307B9-724B-473F-AA0B-6AB61C43F92F}">
      <dsp:nvSpPr>
        <dsp:cNvPr id="0" name=""/>
        <dsp:cNvSpPr/>
      </dsp:nvSpPr>
      <dsp:spPr>
        <a:xfrm>
          <a:off x="7449740" y="624574"/>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b="1" kern="1200" dirty="0">
              <a:latin typeface="Garamond" panose="02020404030301010803" pitchFamily="18" charset="0"/>
              <a:cs typeface="Times New Roman" panose="02020603050405020304" pitchFamily="18" charset="0"/>
            </a:rPr>
            <a:t>Level of understanding / new staff </a:t>
          </a:r>
          <a:endParaRPr lang="en-US" sz="2200" b="1" kern="1200" dirty="0">
            <a:latin typeface="Garamond" panose="02020404030301010803" pitchFamily="18" charset="0"/>
            <a:cs typeface="Times New Roman" panose="02020603050405020304" pitchFamily="18" charset="0"/>
          </a:endParaRPr>
        </a:p>
      </dsp:txBody>
      <dsp:txXfrm>
        <a:off x="7449740" y="624574"/>
        <a:ext cx="2256234" cy="1353740"/>
      </dsp:txXfrm>
    </dsp:sp>
    <dsp:sp modelId="{75C406C6-89D6-4512-9F6F-C59093A5AC0A}">
      <dsp:nvSpPr>
        <dsp:cNvPr id="0" name=""/>
        <dsp:cNvSpPr/>
      </dsp:nvSpPr>
      <dsp:spPr>
        <a:xfrm>
          <a:off x="9931598" y="624574"/>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b="1" kern="1200" dirty="0">
              <a:latin typeface="Garamond" panose="02020404030301010803" pitchFamily="18" charset="0"/>
              <a:cs typeface="Times New Roman" panose="02020603050405020304" pitchFamily="18" charset="0"/>
            </a:rPr>
            <a:t>Stringent security situation</a:t>
          </a:r>
        </a:p>
      </dsp:txBody>
      <dsp:txXfrm>
        <a:off x="9931598" y="624574"/>
        <a:ext cx="2256234" cy="1353740"/>
      </dsp:txXfrm>
    </dsp:sp>
    <dsp:sp modelId="{5F50C067-F89E-4FFE-8014-49E10C1459E7}">
      <dsp:nvSpPr>
        <dsp:cNvPr id="0" name=""/>
        <dsp:cNvSpPr/>
      </dsp:nvSpPr>
      <dsp:spPr>
        <a:xfrm>
          <a:off x="4167" y="2203938"/>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N" sz="2200" b="1" kern="1200" dirty="0">
              <a:latin typeface="Garamond" panose="02020404030301010803" pitchFamily="18" charset="0"/>
              <a:cs typeface="Times New Roman" panose="02020603050405020304" pitchFamily="18" charset="0"/>
            </a:rPr>
            <a:t>Location changed/increase numbers</a:t>
          </a:r>
        </a:p>
      </dsp:txBody>
      <dsp:txXfrm>
        <a:off x="4167" y="2203938"/>
        <a:ext cx="2256234" cy="1353740"/>
      </dsp:txXfrm>
    </dsp:sp>
    <dsp:sp modelId="{F5C5818C-EDA5-48AE-A1C1-583FB671E0E9}">
      <dsp:nvSpPr>
        <dsp:cNvPr id="0" name=""/>
        <dsp:cNvSpPr/>
      </dsp:nvSpPr>
      <dsp:spPr>
        <a:xfrm>
          <a:off x="2486025" y="2203938"/>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IN" sz="2200" b="1" kern="1200" dirty="0">
              <a:latin typeface="Garamond" panose="02020404030301010803" pitchFamily="18" charset="0"/>
              <a:cs typeface="Times New Roman" panose="02020603050405020304" pitchFamily="18" charset="0"/>
            </a:rPr>
            <a:t>Strong coordination /Information flow </a:t>
          </a:r>
        </a:p>
      </dsp:txBody>
      <dsp:txXfrm>
        <a:off x="2486025" y="2203938"/>
        <a:ext cx="2256234" cy="1353740"/>
      </dsp:txXfrm>
    </dsp:sp>
    <dsp:sp modelId="{A53C8849-E429-47DE-9A81-5DF2D46F9E80}">
      <dsp:nvSpPr>
        <dsp:cNvPr id="0" name=""/>
        <dsp:cNvSpPr/>
      </dsp:nvSpPr>
      <dsp:spPr>
        <a:xfrm>
          <a:off x="4967882" y="2203938"/>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IN" sz="2200" b="1" kern="1200" dirty="0">
              <a:latin typeface="Garamond" panose="02020404030301010803" pitchFamily="18" charset="0"/>
              <a:cs typeface="Times New Roman" panose="02020603050405020304" pitchFamily="18" charset="0"/>
            </a:rPr>
            <a:t>Consistent inflow /relocation &amp; shifting</a:t>
          </a:r>
        </a:p>
      </dsp:txBody>
      <dsp:txXfrm>
        <a:off x="4967882" y="2203938"/>
        <a:ext cx="2256234" cy="1353740"/>
      </dsp:txXfrm>
    </dsp:sp>
    <dsp:sp modelId="{A8E7A15A-A161-4BC2-AFC5-CD7ACA305DFC}">
      <dsp:nvSpPr>
        <dsp:cNvPr id="0" name=""/>
        <dsp:cNvSpPr/>
      </dsp:nvSpPr>
      <dsp:spPr>
        <a:xfrm>
          <a:off x="7449740" y="2203938"/>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IN" sz="2200" b="1" kern="1200" dirty="0">
              <a:latin typeface="Garamond" panose="02020404030301010803" pitchFamily="18" charset="0"/>
              <a:cs typeface="Times New Roman" panose="02020603050405020304" pitchFamily="18" charset="0"/>
            </a:rPr>
            <a:t>Resource mobilisation and complementarity </a:t>
          </a:r>
        </a:p>
      </dsp:txBody>
      <dsp:txXfrm>
        <a:off x="7449740" y="2203938"/>
        <a:ext cx="2256234" cy="1353740"/>
      </dsp:txXfrm>
    </dsp:sp>
    <dsp:sp modelId="{37EEE8C2-22D6-475B-A725-B0FAA22ABDC0}">
      <dsp:nvSpPr>
        <dsp:cNvPr id="0" name=""/>
        <dsp:cNvSpPr/>
      </dsp:nvSpPr>
      <dsp:spPr>
        <a:xfrm>
          <a:off x="9931598" y="2203938"/>
          <a:ext cx="2256234" cy="135374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IN" sz="2200" b="1" kern="1200" dirty="0">
              <a:latin typeface="Garamond" panose="02020404030301010803" pitchFamily="18" charset="0"/>
              <a:cs typeface="Times New Roman" panose="02020603050405020304" pitchFamily="18" charset="0"/>
            </a:rPr>
            <a:t>Skill building -imperative</a:t>
          </a:r>
        </a:p>
      </dsp:txBody>
      <dsp:txXfrm>
        <a:off x="9931598" y="2203938"/>
        <a:ext cx="2256234" cy="13537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F962F-F7B4-453A-A7FA-47F7EBCB3C60}" type="datetimeFigureOut">
              <a:rPr lang="en-IN" smtClean="0"/>
              <a:t>22-05-2023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F4AEB-F814-420A-808D-33B4B3A1FBB1}" type="slidenum">
              <a:rPr lang="en-IN" smtClean="0"/>
              <a:t>‹N›</a:t>
            </a:fld>
            <a:endParaRPr lang="en-IN"/>
          </a:p>
        </p:txBody>
      </p:sp>
    </p:spTree>
    <p:extLst>
      <p:ext uri="{BB962C8B-B14F-4D97-AF65-F5344CB8AC3E}">
        <p14:creationId xmlns:p14="http://schemas.microsoft.com/office/powerpoint/2010/main" val="373238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solidFill>
                  <a:schemeClr val="tx1"/>
                </a:solidFill>
                <a:ea typeface="Calibri" panose="020F0502020204030204" pitchFamily="34" charset="0"/>
              </a:rPr>
              <a:t>Geographical </a:t>
            </a:r>
            <a:r>
              <a:rPr lang="en-US" sz="2300" dirty="0" err="1">
                <a:solidFill>
                  <a:schemeClr val="tx1"/>
                </a:solidFill>
                <a:ea typeface="Calibri" panose="020F0502020204030204" pitchFamily="34" charset="0"/>
              </a:rPr>
              <a:t>terrian</a:t>
            </a:r>
            <a:endParaRPr lang="en-US" sz="2300" dirty="0">
              <a:solidFill>
                <a:schemeClr val="tx1"/>
              </a:solidFill>
              <a:ea typeface="Calibri" panose="020F0502020204030204" pitchFamily="34" charset="0"/>
            </a:endParaRPr>
          </a:p>
        </p:txBody>
      </p:sp>
      <p:sp>
        <p:nvSpPr>
          <p:cNvPr id="4" name="Slide Number Placeholder 3"/>
          <p:cNvSpPr>
            <a:spLocks noGrp="1"/>
          </p:cNvSpPr>
          <p:nvPr>
            <p:ph type="sldNum" sz="quarter" idx="5"/>
          </p:nvPr>
        </p:nvSpPr>
        <p:spPr/>
        <p:txBody>
          <a:bodyPr/>
          <a:lstStyle/>
          <a:p>
            <a:fld id="{39C2003A-8F57-4C10-A7CA-2E091D77FA31}" type="slidenum">
              <a:rPr lang="en-IN" smtClean="0"/>
              <a:t>28</a:t>
            </a:fld>
            <a:endParaRPr lang="en-IN"/>
          </a:p>
        </p:txBody>
      </p:sp>
    </p:spTree>
    <p:extLst>
      <p:ext uri="{BB962C8B-B14F-4D97-AF65-F5344CB8AC3E}">
        <p14:creationId xmlns:p14="http://schemas.microsoft.com/office/powerpoint/2010/main" val="15675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Top child protection needs – healthcare, education, food</a:t>
            </a:r>
          </a:p>
          <a:p>
            <a:r>
              <a:rPr lang="en-IN" dirty="0"/>
              <a:t>Women reported feeling an increased vulnerability to violence and sexual harassment </a:t>
            </a:r>
          </a:p>
          <a:p>
            <a:endParaRPr lang="en-IN" dirty="0"/>
          </a:p>
          <a:p>
            <a:r>
              <a:rPr lang="en-IN" dirty="0"/>
              <a:t>Coordination b/w CBOs, AR, Police, security forces in Mizoram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VLCMR – Village level committee for Myanmar Refugees (active in </a:t>
            </a:r>
            <a:r>
              <a:rPr lang="en-IN" dirty="0" err="1"/>
              <a:t>Champhai</a:t>
            </a:r>
            <a:r>
              <a:rPr lang="en-IN" dirty="0"/>
              <a:t>, not other parts of Mizoram. Part of State level committee. There should be three level of committees – state, district, village)</a:t>
            </a:r>
          </a:p>
        </p:txBody>
      </p:sp>
      <p:sp>
        <p:nvSpPr>
          <p:cNvPr id="4" name="Slide Number Placeholder 3"/>
          <p:cNvSpPr>
            <a:spLocks noGrp="1"/>
          </p:cNvSpPr>
          <p:nvPr>
            <p:ph type="sldNum" sz="quarter" idx="5"/>
          </p:nvPr>
        </p:nvSpPr>
        <p:spPr/>
        <p:txBody>
          <a:bodyPr/>
          <a:lstStyle/>
          <a:p>
            <a:fld id="{39C2003A-8F57-4C10-A7CA-2E091D77FA31}" type="slidenum">
              <a:rPr lang="en-IN" smtClean="0"/>
              <a:t>30</a:t>
            </a:fld>
            <a:endParaRPr lang="en-IN"/>
          </a:p>
        </p:txBody>
      </p:sp>
    </p:spTree>
    <p:extLst>
      <p:ext uri="{BB962C8B-B14F-4D97-AF65-F5344CB8AC3E}">
        <p14:creationId xmlns:p14="http://schemas.microsoft.com/office/powerpoint/2010/main" val="61792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EA9C-21F7-8B44-89AD-8DFE5AC75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FB6FE59-2819-1230-1EE0-C3DC3B9F7A62}"/>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131862F-A6E6-F582-1062-7502DF17892A}"/>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A2EA1D46-2684-F434-69E9-EF679E58BA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C11AD11-3249-CCEA-C30C-F4BBDF83E671}"/>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83809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5BA6-BCF2-A47F-0CD2-A0E06ED90E8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C97986F-1A17-CCA4-9FA0-09C32D87FA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B80D38-C04A-1851-D717-FB1D1162B4C9}"/>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FE46F716-1B50-98AB-62C3-646D58F2619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4DC2A6B-58F1-D93B-6F19-BC0E0EBBE69A}"/>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58509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9B78B-8B68-887F-BD41-765D5E5CEBC2}"/>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D76FE04-9EBE-85FB-C40D-E2229616869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A3982C-26BE-B73E-F6AB-9BE2CBEAB9D5}"/>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75746184-D7C8-1273-E8E7-C7CA8029C5B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FA5C2D4-05A6-BFFE-052E-E780A570675F}"/>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98699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2364" y="6094792"/>
            <a:ext cx="11434619" cy="729987"/>
          </a:xfrm>
        </p:spPr>
        <p:txBody>
          <a:bodyPr/>
          <a:lstStyle>
            <a:lvl1pPr>
              <a:defRPr b="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C2560D-EC28-3B41-86E8-18F1CE0113B4}"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‹N›</a:t>
            </a:fld>
            <a:endParaRPr lang="en-US"/>
          </a:p>
        </p:txBody>
      </p:sp>
    </p:spTree>
    <p:extLst>
      <p:ext uri="{BB962C8B-B14F-4D97-AF65-F5344CB8AC3E}">
        <p14:creationId xmlns:p14="http://schemas.microsoft.com/office/powerpoint/2010/main" val="372461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EA9C-21F7-8B44-89AD-8DFE5AC75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FB6FE59-2819-1230-1EE0-C3DC3B9F7A62}"/>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131862F-A6E6-F582-1062-7502DF17892A}"/>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A2EA1D46-2684-F434-69E9-EF679E58BA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C11AD11-3249-CCEA-C30C-F4BBDF83E671}"/>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1111478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D074-CCD2-0390-8934-C4B440A9DB6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CB51531-CB00-F23E-298C-C47E0B1915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153BBA-4D55-5F86-98EB-E7E96F64477B}"/>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3F0DAADD-EC7E-E10E-FB4D-A69A78D6DE4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EF1C4F-CCF2-068A-0B6A-F99CA33F41FD}"/>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1349642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DDD2-C938-8814-92CE-F71B9BCC28BD}"/>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8F6AF75-B0D3-3F7A-791A-837735C97E57}"/>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3DE50-C474-439C-784B-FC1D287E2B52}"/>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99D47DCC-EF8C-1EAB-8A9E-5E751FABA0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9EFA02-9F8B-02F3-EE13-69F90474D2A4}"/>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0182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09B4-6291-66B5-EF29-F652BD9C1A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B02AA4-C167-75A3-5717-8950DC7E44C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DAC2714-FA55-1D2E-CA4A-8D0C3C6CC38E}"/>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18FD14C-6037-6077-3951-C216ECFC2099}"/>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6" name="Footer Placeholder 5">
            <a:extLst>
              <a:ext uri="{FF2B5EF4-FFF2-40B4-BE49-F238E27FC236}">
                <a16:creationId xmlns:a16="http://schemas.microsoft.com/office/drawing/2014/main" id="{C4C685C3-BDD0-99F7-B238-FC7FA5CC205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2AB7ACD-D28C-6A1D-D992-B1082884DCA4}"/>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321098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99665-B4D3-344A-C22F-14E7359A8F3A}"/>
              </a:ext>
            </a:extLst>
          </p:cNvPr>
          <p:cNvSpPr>
            <a:spLocks noGrp="1"/>
          </p:cNvSpPr>
          <p:nvPr>
            <p:ph type="title"/>
          </p:nvPr>
        </p:nvSpPr>
        <p:spPr>
          <a:xfrm>
            <a:off x="839789"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A654DDB-57CB-5B70-D7A7-CD8D7388F11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F7F3E6-8FE6-F438-6B07-0FB7338C4613}"/>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9B256E9-4C18-310A-1D58-70F7733C1A03}"/>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0AED0-98C2-3691-35B6-A48211F51C13}"/>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532662B-CB0B-C471-E8B5-DEFD1D97FF2F}"/>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8" name="Footer Placeholder 7">
            <a:extLst>
              <a:ext uri="{FF2B5EF4-FFF2-40B4-BE49-F238E27FC236}">
                <a16:creationId xmlns:a16="http://schemas.microsoft.com/office/drawing/2014/main" id="{E32F8C71-2653-9891-90F7-14AC13A1E0B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45396EE-A4F4-1F4D-2621-8AD080C4D565}"/>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98800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CF87-111D-3D03-872E-B41057F189C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339BEFC-3B16-5FB4-EBDA-55F614FBBB1D}"/>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4" name="Footer Placeholder 3">
            <a:extLst>
              <a:ext uri="{FF2B5EF4-FFF2-40B4-BE49-F238E27FC236}">
                <a16:creationId xmlns:a16="http://schemas.microsoft.com/office/drawing/2014/main" id="{2D4E892D-395A-A3DB-9787-5A20F3B712D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C24CCB1-82A0-43BC-09A1-8FD74DBF6D45}"/>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043496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B353B-1B62-DE3A-18F9-4FE0A0F8EAA1}"/>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3" name="Footer Placeholder 2">
            <a:extLst>
              <a:ext uri="{FF2B5EF4-FFF2-40B4-BE49-F238E27FC236}">
                <a16:creationId xmlns:a16="http://schemas.microsoft.com/office/drawing/2014/main" id="{6D3767F6-3164-3000-99C3-99367D656A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1018C2B-FAF7-F1D3-BEC5-CF9FAAE10E4E}"/>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8557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D074-CCD2-0390-8934-C4B440A9DB6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CB51531-CB00-F23E-298C-C47E0B1915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153BBA-4D55-5F86-98EB-E7E96F64477B}"/>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3F0DAADD-EC7E-E10E-FB4D-A69A78D6DE4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EF1C4F-CCF2-068A-0B6A-F99CA33F41FD}"/>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4138452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15F0-8ADC-6F9C-64A7-1801CBF9461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37EC589-AEA1-3625-39BA-D7C51D54F1E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72A06FC-1A0C-C7D3-F2A5-997AB905266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6C2CD-E12A-F641-0C08-E1E29F3C5445}"/>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6" name="Footer Placeholder 5">
            <a:extLst>
              <a:ext uri="{FF2B5EF4-FFF2-40B4-BE49-F238E27FC236}">
                <a16:creationId xmlns:a16="http://schemas.microsoft.com/office/drawing/2014/main" id="{97958163-BB39-D70A-DCB8-A6CC0EF4AB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7A6C9DF-2FFA-5D80-AC41-46455D1CE40A}"/>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560654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8499-77EB-50F3-2B56-01205713813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FCD8C2E-2A32-FE30-43A5-2B1B955606FF}"/>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IN"/>
          </a:p>
        </p:txBody>
      </p:sp>
      <p:sp>
        <p:nvSpPr>
          <p:cNvPr id="4" name="Text Placeholder 3">
            <a:extLst>
              <a:ext uri="{FF2B5EF4-FFF2-40B4-BE49-F238E27FC236}">
                <a16:creationId xmlns:a16="http://schemas.microsoft.com/office/drawing/2014/main" id="{EFF072C5-E54F-1FB1-B7E4-17F4CC50F7F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1917E-3995-2DE7-3AE5-FBDEBA2EE275}"/>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6" name="Footer Placeholder 5">
            <a:extLst>
              <a:ext uri="{FF2B5EF4-FFF2-40B4-BE49-F238E27FC236}">
                <a16:creationId xmlns:a16="http://schemas.microsoft.com/office/drawing/2014/main" id="{D239A3E2-9BC9-51DE-5363-11E3687C6D2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32312B-3069-BF78-9276-3B2C18B2E7A8}"/>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464250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5BA6-BCF2-A47F-0CD2-A0E06ED90E8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C97986F-1A17-CCA4-9FA0-09C32D87FA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B80D38-C04A-1851-D717-FB1D1162B4C9}"/>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FE46F716-1B50-98AB-62C3-646D58F2619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4DC2A6B-58F1-D93B-6F19-BC0E0EBBE69A}"/>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154266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9B78B-8B68-887F-BD41-765D5E5CEBC2}"/>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D76FE04-9EBE-85FB-C40D-E2229616869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A3982C-26BE-B73E-F6AB-9BE2CBEAB9D5}"/>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75746184-D7C8-1273-E8E7-C7CA8029C5B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FA5C2D4-05A6-BFFE-052E-E780A570675F}"/>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480305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BC1B-2770-7631-56FC-8C24E6FAC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77C935A-E145-990C-1825-5A56588D5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ADB4707-F99D-43D4-58C1-F8F783CAA212}"/>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5" name="Footer Placeholder 4">
            <a:extLst>
              <a:ext uri="{FF2B5EF4-FFF2-40B4-BE49-F238E27FC236}">
                <a16:creationId xmlns:a16="http://schemas.microsoft.com/office/drawing/2014/main" id="{EFA1E7DA-690C-FEF5-0083-DC8D3A60E6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A64FD1C-9743-5CC4-007D-34DEEACC93C8}"/>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3064911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388E-D937-B925-4AAE-63716C5D5FF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6D0AA6E-EA28-30F5-77A2-D16AA515B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3BDEACD-4084-4B9A-4886-3A0D6A7142F0}"/>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5" name="Footer Placeholder 4">
            <a:extLst>
              <a:ext uri="{FF2B5EF4-FFF2-40B4-BE49-F238E27FC236}">
                <a16:creationId xmlns:a16="http://schemas.microsoft.com/office/drawing/2014/main" id="{19C98C03-0C3C-7A63-16CE-27B1A061C48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9F623D4-96F2-B118-A6F8-8FFC0CB72A18}"/>
              </a:ext>
            </a:extLst>
          </p:cNvPr>
          <p:cNvSpPr>
            <a:spLocks noGrp="1"/>
          </p:cNvSpPr>
          <p:nvPr>
            <p:ph type="sldNum" sz="quarter" idx="12"/>
          </p:nvPr>
        </p:nvSpPr>
        <p:spPr/>
        <p:txBody>
          <a:bodyPr/>
          <a:lstStyle/>
          <a:p>
            <a:fld id="{275C890C-A4D6-4526-A318-40625DED932C}" type="slidenum">
              <a:rPr lang="en-IN" smtClean="0"/>
              <a:t>‹N›</a:t>
            </a:fld>
            <a:endParaRPr lang="en-IN"/>
          </a:p>
        </p:txBody>
      </p:sp>
      <p:sp>
        <p:nvSpPr>
          <p:cNvPr id="7" name="Date Placeholder 3">
            <a:extLst>
              <a:ext uri="{FF2B5EF4-FFF2-40B4-BE49-F238E27FC236}">
                <a16:creationId xmlns:a16="http://schemas.microsoft.com/office/drawing/2014/main" id="{A8B13BB7-0F5D-2A5A-1D0D-D407F7E7C712}"/>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4161A4-F686-43F8-870F-DC6365147D37}" type="datetimeFigureOut">
              <a:rPr lang="fr-BE" smtClean="0"/>
              <a:pPr/>
              <a:t>22-05-23</a:t>
            </a:fld>
            <a:endParaRPr lang="fr-BE"/>
          </a:p>
        </p:txBody>
      </p:sp>
      <p:sp>
        <p:nvSpPr>
          <p:cNvPr id="8" name="Slide Number Placeholder 5">
            <a:extLst>
              <a:ext uri="{FF2B5EF4-FFF2-40B4-BE49-F238E27FC236}">
                <a16:creationId xmlns:a16="http://schemas.microsoft.com/office/drawing/2014/main" id="{1345D62E-EF2D-9494-1BA6-8B507FDAA4F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DC4D7E-DAA2-4121-9820-F07B96B17108}" type="slidenum">
              <a:rPr lang="fr-BE" smtClean="0"/>
              <a:pPr/>
              <a:t>‹N›</a:t>
            </a:fld>
            <a:endParaRPr lang="fr-BE"/>
          </a:p>
        </p:txBody>
      </p:sp>
      <p:pic>
        <p:nvPicPr>
          <p:cNvPr id="9" name="Picture 8">
            <a:extLst>
              <a:ext uri="{FF2B5EF4-FFF2-40B4-BE49-F238E27FC236}">
                <a16:creationId xmlns:a16="http://schemas.microsoft.com/office/drawing/2014/main" id="{528DE889-69C6-9656-E04A-BE61EFFCBB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0" name="Picture 9">
            <a:extLst>
              <a:ext uri="{FF2B5EF4-FFF2-40B4-BE49-F238E27FC236}">
                <a16:creationId xmlns:a16="http://schemas.microsoft.com/office/drawing/2014/main" id="{851DA480-2AB1-8602-86D9-AF5F669981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1" name="Picture 10">
            <a:extLst>
              <a:ext uri="{FF2B5EF4-FFF2-40B4-BE49-F238E27FC236}">
                <a16:creationId xmlns:a16="http://schemas.microsoft.com/office/drawing/2014/main" id="{F51ADAAE-38F0-02C9-8A1F-706E4ED95FD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2" name="Picture 11">
            <a:extLst>
              <a:ext uri="{FF2B5EF4-FFF2-40B4-BE49-F238E27FC236}">
                <a16:creationId xmlns:a16="http://schemas.microsoft.com/office/drawing/2014/main" id="{18A01692-FB4E-EE35-4304-E576EB606A2F}"/>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3413063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4A52-9856-5958-679F-A1C50F97D9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1C0EF3F-E2E9-2B5D-4363-9F3BCC57D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3BD17D-DF45-0E47-2FFD-EB39283E44E0}"/>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5" name="Footer Placeholder 4">
            <a:extLst>
              <a:ext uri="{FF2B5EF4-FFF2-40B4-BE49-F238E27FC236}">
                <a16:creationId xmlns:a16="http://schemas.microsoft.com/office/drawing/2014/main" id="{76E8CAB3-A450-0B53-2BDF-B2A33D30A0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7660BC5-5C0D-BED6-7C71-A82CC1A3F0C1}"/>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3811814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2862-1F79-376A-8A08-AEECE9E9785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D798548-7891-C535-56DA-FE88730F9C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4CB552A-B2E4-8D81-B897-79FA7CE3C0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048FBDC-CBEE-9226-60DC-B01A6EE20B35}"/>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6" name="Footer Placeholder 5">
            <a:extLst>
              <a:ext uri="{FF2B5EF4-FFF2-40B4-BE49-F238E27FC236}">
                <a16:creationId xmlns:a16="http://schemas.microsoft.com/office/drawing/2014/main" id="{C5415319-B6D0-B5B8-026B-72CFF493E72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6446DE7-D1C4-4791-DB9F-03F3ED6C4F56}"/>
              </a:ext>
            </a:extLst>
          </p:cNvPr>
          <p:cNvSpPr>
            <a:spLocks noGrp="1"/>
          </p:cNvSpPr>
          <p:nvPr>
            <p:ph type="sldNum" sz="quarter" idx="12"/>
          </p:nvPr>
        </p:nvSpPr>
        <p:spPr/>
        <p:txBody>
          <a:bodyPr/>
          <a:lstStyle/>
          <a:p>
            <a:fld id="{275C890C-A4D6-4526-A318-40625DED932C}" type="slidenum">
              <a:rPr lang="en-IN" smtClean="0"/>
              <a:t>‹N›</a:t>
            </a:fld>
            <a:endParaRPr lang="en-IN"/>
          </a:p>
        </p:txBody>
      </p:sp>
      <p:sp>
        <p:nvSpPr>
          <p:cNvPr id="8" name="Date Placeholder 3">
            <a:extLst>
              <a:ext uri="{FF2B5EF4-FFF2-40B4-BE49-F238E27FC236}">
                <a16:creationId xmlns:a16="http://schemas.microsoft.com/office/drawing/2014/main" id="{9F0DC9E1-920B-981A-72DB-ABE3A468791F}"/>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4161A4-F686-43F8-870F-DC6365147D37}" type="datetimeFigureOut">
              <a:rPr lang="fr-BE" smtClean="0"/>
              <a:pPr/>
              <a:t>22-05-23</a:t>
            </a:fld>
            <a:endParaRPr lang="fr-BE"/>
          </a:p>
        </p:txBody>
      </p:sp>
      <p:sp>
        <p:nvSpPr>
          <p:cNvPr id="9" name="Slide Number Placeholder 5">
            <a:extLst>
              <a:ext uri="{FF2B5EF4-FFF2-40B4-BE49-F238E27FC236}">
                <a16:creationId xmlns:a16="http://schemas.microsoft.com/office/drawing/2014/main" id="{EC98BE1B-6BF9-1715-C3E5-944D14BB6BF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DC4D7E-DAA2-4121-9820-F07B96B17108}" type="slidenum">
              <a:rPr lang="fr-BE" smtClean="0"/>
              <a:pPr/>
              <a:t>‹N›</a:t>
            </a:fld>
            <a:endParaRPr lang="fr-BE"/>
          </a:p>
        </p:txBody>
      </p:sp>
      <p:pic>
        <p:nvPicPr>
          <p:cNvPr id="10" name="Picture 9">
            <a:extLst>
              <a:ext uri="{FF2B5EF4-FFF2-40B4-BE49-F238E27FC236}">
                <a16:creationId xmlns:a16="http://schemas.microsoft.com/office/drawing/2014/main" id="{52BA7792-5E25-33E6-22E6-A19A7A2DD2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1" name="Picture 10">
            <a:extLst>
              <a:ext uri="{FF2B5EF4-FFF2-40B4-BE49-F238E27FC236}">
                <a16:creationId xmlns:a16="http://schemas.microsoft.com/office/drawing/2014/main" id="{47F861D3-3781-AE97-15FA-D8B91E5AF2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2" name="Picture 11">
            <a:extLst>
              <a:ext uri="{FF2B5EF4-FFF2-40B4-BE49-F238E27FC236}">
                <a16:creationId xmlns:a16="http://schemas.microsoft.com/office/drawing/2014/main" id="{A0CD88E7-84A1-7C7A-9BD8-BDA4D77F67D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3" name="Picture 12">
            <a:extLst>
              <a:ext uri="{FF2B5EF4-FFF2-40B4-BE49-F238E27FC236}">
                <a16:creationId xmlns:a16="http://schemas.microsoft.com/office/drawing/2014/main" id="{70801A6E-BDB6-29D8-900F-E69EAAB3912D}"/>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4218096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8C10-17AE-CE0A-E77D-B4935F2454C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E9CCCD5-ADFA-FAC2-AD32-787DA9BFB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CF714-71EB-2E75-8BBA-24FA9E061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C9BC033-FC7B-6A04-8606-088D82495B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3BF79-27A6-1E3D-F11A-DD41C50CAA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7D6A5AC-05E0-A83C-46C6-BA0A64550158}"/>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8" name="Footer Placeholder 7">
            <a:extLst>
              <a:ext uri="{FF2B5EF4-FFF2-40B4-BE49-F238E27FC236}">
                <a16:creationId xmlns:a16="http://schemas.microsoft.com/office/drawing/2014/main" id="{33B843D0-8A48-7373-9A3E-1CE29BB2307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8AD762F-5655-6BFB-5514-7004B613DF60}"/>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3520993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F834-DCFF-A3DF-C6BD-D99E928BDD7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609F9A2-A720-CF05-60E9-C03B879AFEC7}"/>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4" name="Footer Placeholder 3">
            <a:extLst>
              <a:ext uri="{FF2B5EF4-FFF2-40B4-BE49-F238E27FC236}">
                <a16:creationId xmlns:a16="http://schemas.microsoft.com/office/drawing/2014/main" id="{C8C5261B-584F-4E18-B7D4-6CA3F70BA30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8D2320A-68FB-B98A-F07A-26B39FB18E0C}"/>
              </a:ext>
            </a:extLst>
          </p:cNvPr>
          <p:cNvSpPr>
            <a:spLocks noGrp="1"/>
          </p:cNvSpPr>
          <p:nvPr>
            <p:ph type="sldNum" sz="quarter" idx="12"/>
          </p:nvPr>
        </p:nvSpPr>
        <p:spPr/>
        <p:txBody>
          <a:bodyPr/>
          <a:lstStyle/>
          <a:p>
            <a:fld id="{275C890C-A4D6-4526-A318-40625DED932C}" type="slidenum">
              <a:rPr lang="en-IN" smtClean="0"/>
              <a:t>‹N›</a:t>
            </a:fld>
            <a:endParaRPr lang="en-IN"/>
          </a:p>
        </p:txBody>
      </p:sp>
      <p:sp>
        <p:nvSpPr>
          <p:cNvPr id="6" name="Date Placeholder 3">
            <a:extLst>
              <a:ext uri="{FF2B5EF4-FFF2-40B4-BE49-F238E27FC236}">
                <a16:creationId xmlns:a16="http://schemas.microsoft.com/office/drawing/2014/main" id="{4C3DE940-D2B5-860A-D5E1-EC0B628872E9}"/>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4161A4-F686-43F8-870F-DC6365147D37}" type="datetimeFigureOut">
              <a:rPr lang="fr-BE" smtClean="0"/>
              <a:pPr/>
              <a:t>22-05-23</a:t>
            </a:fld>
            <a:endParaRPr lang="fr-BE"/>
          </a:p>
        </p:txBody>
      </p:sp>
      <p:sp>
        <p:nvSpPr>
          <p:cNvPr id="7" name="Slide Number Placeholder 5">
            <a:extLst>
              <a:ext uri="{FF2B5EF4-FFF2-40B4-BE49-F238E27FC236}">
                <a16:creationId xmlns:a16="http://schemas.microsoft.com/office/drawing/2014/main" id="{3CAD9E98-65C2-A7FF-50CF-BD86FE6D215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DC4D7E-DAA2-4121-9820-F07B96B17108}" type="slidenum">
              <a:rPr lang="fr-BE" smtClean="0"/>
              <a:pPr/>
              <a:t>‹N›</a:t>
            </a:fld>
            <a:endParaRPr lang="fr-BE"/>
          </a:p>
        </p:txBody>
      </p:sp>
      <p:pic>
        <p:nvPicPr>
          <p:cNvPr id="8" name="Picture 7">
            <a:extLst>
              <a:ext uri="{FF2B5EF4-FFF2-40B4-BE49-F238E27FC236}">
                <a16:creationId xmlns:a16="http://schemas.microsoft.com/office/drawing/2014/main" id="{758F24F6-75FA-5F3C-DBD4-727A759EC6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9" name="Picture 8">
            <a:extLst>
              <a:ext uri="{FF2B5EF4-FFF2-40B4-BE49-F238E27FC236}">
                <a16:creationId xmlns:a16="http://schemas.microsoft.com/office/drawing/2014/main" id="{A1F6E6D8-241E-7665-B7EF-CF101129E7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0" name="Picture 9">
            <a:extLst>
              <a:ext uri="{FF2B5EF4-FFF2-40B4-BE49-F238E27FC236}">
                <a16:creationId xmlns:a16="http://schemas.microsoft.com/office/drawing/2014/main" id="{F18049F1-346B-886D-1998-FC7A0F2C2B8F}"/>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1" name="Picture 10">
            <a:extLst>
              <a:ext uri="{FF2B5EF4-FFF2-40B4-BE49-F238E27FC236}">
                <a16:creationId xmlns:a16="http://schemas.microsoft.com/office/drawing/2014/main" id="{044EAEB7-818A-D3B4-7CA6-008C84B585A0}"/>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332270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DDD2-C938-8814-92CE-F71B9BCC28BD}"/>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8F6AF75-B0D3-3F7A-791A-837735C97E57}"/>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3DE50-C474-439C-784B-FC1D287E2B52}"/>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99D47DCC-EF8C-1EAB-8A9E-5E751FABA0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9EFA02-9F8B-02F3-EE13-69F90474D2A4}"/>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591813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319CDE-DD62-65C1-F6DA-2AE5FE357505}"/>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3" name="Footer Placeholder 2">
            <a:extLst>
              <a:ext uri="{FF2B5EF4-FFF2-40B4-BE49-F238E27FC236}">
                <a16:creationId xmlns:a16="http://schemas.microsoft.com/office/drawing/2014/main" id="{E34EC41F-D5CB-1166-E504-FEA79F85939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D4DCB3A-C6E6-80C7-8C14-F1ABADFB3178}"/>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149128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AC6C-428F-5137-9230-E96E6216E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472CC9D-D465-181A-1636-6CAF47C3F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167FFF3-3312-DBBB-E9CB-0BC50486D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4AB90-EEDE-8603-218D-73CE666521A9}"/>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6" name="Footer Placeholder 5">
            <a:extLst>
              <a:ext uri="{FF2B5EF4-FFF2-40B4-BE49-F238E27FC236}">
                <a16:creationId xmlns:a16="http://schemas.microsoft.com/office/drawing/2014/main" id="{EFDE87B8-B480-0D6E-6C5D-478CD52C409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5B8339-AD3E-3EE9-2C47-96D45A413275}"/>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2784240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1CBB-13E7-D442-DECA-A07A23895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E079121-0DD9-B4A1-EAC4-F60DA3D05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7B487D7-3815-F772-E023-EADCF228A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F1220-CD49-2AFB-0989-1C2A701E572F}"/>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6" name="Footer Placeholder 5">
            <a:extLst>
              <a:ext uri="{FF2B5EF4-FFF2-40B4-BE49-F238E27FC236}">
                <a16:creationId xmlns:a16="http://schemas.microsoft.com/office/drawing/2014/main" id="{25B2B36E-7EAB-EBF7-7108-95DE3FA9E74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3232C5C-A369-00FA-6185-ABB63AAC90FF}"/>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2665427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13A2-5B19-3096-6284-D922BAB0FC7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7351B34-78EF-C232-5086-8A6D493FC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FFA0BD2-6CC5-7B96-2B7F-28931F8FD447}"/>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5" name="Footer Placeholder 4">
            <a:extLst>
              <a:ext uri="{FF2B5EF4-FFF2-40B4-BE49-F238E27FC236}">
                <a16:creationId xmlns:a16="http://schemas.microsoft.com/office/drawing/2014/main" id="{688623FF-891D-DC6D-1ED9-7492342ACAB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E54F394-F59A-D532-3237-4514C95365F2}"/>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4012001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FD8EC1-16D6-4205-BB16-A444532E21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9AE9BAF-F5AC-8214-9AD3-70080E40D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904341-94F3-A0BB-3FDB-FAE8773EDDA7}"/>
              </a:ext>
            </a:extLst>
          </p:cNvPr>
          <p:cNvSpPr>
            <a:spLocks noGrp="1"/>
          </p:cNvSpPr>
          <p:nvPr>
            <p:ph type="dt" sz="half" idx="10"/>
          </p:nvPr>
        </p:nvSpPr>
        <p:spPr/>
        <p:txBody>
          <a:bodyPr/>
          <a:lstStyle/>
          <a:p>
            <a:fld id="{EB840C99-E376-4880-8368-D9B9BEE56633}" type="datetimeFigureOut">
              <a:rPr lang="en-IN" smtClean="0"/>
              <a:t>22-05-2023</a:t>
            </a:fld>
            <a:endParaRPr lang="en-IN"/>
          </a:p>
        </p:txBody>
      </p:sp>
      <p:sp>
        <p:nvSpPr>
          <p:cNvPr id="5" name="Footer Placeholder 4">
            <a:extLst>
              <a:ext uri="{FF2B5EF4-FFF2-40B4-BE49-F238E27FC236}">
                <a16:creationId xmlns:a16="http://schemas.microsoft.com/office/drawing/2014/main" id="{030C6CCF-BF3E-BC63-D306-0FA4810698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B886FB-06E9-A513-E37D-BDDDFD78D6BB}"/>
              </a:ext>
            </a:extLst>
          </p:cNvPr>
          <p:cNvSpPr>
            <a:spLocks noGrp="1"/>
          </p:cNvSpPr>
          <p:nvPr>
            <p:ph type="sldNum" sz="quarter" idx="12"/>
          </p:nvPr>
        </p:nvSpPr>
        <p:spPr/>
        <p:txBody>
          <a:bodyPr/>
          <a:lstStyle/>
          <a:p>
            <a:fld id="{275C890C-A4D6-4526-A318-40625DED932C}" type="slidenum">
              <a:rPr lang="en-IN" smtClean="0"/>
              <a:t>‹N›</a:t>
            </a:fld>
            <a:endParaRPr lang="en-IN"/>
          </a:p>
        </p:txBody>
      </p:sp>
    </p:spTree>
    <p:extLst>
      <p:ext uri="{BB962C8B-B14F-4D97-AF65-F5344CB8AC3E}">
        <p14:creationId xmlns:p14="http://schemas.microsoft.com/office/powerpoint/2010/main" val="45203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a:lstStyle/>
          <a:p>
            <a:fld id="{6FCA8E82-58CD-E045-8B98-B7A85B79B752}" type="datetime4">
              <a:rPr lang="en-US" smtClean="0"/>
              <a:pPr/>
              <a:t>May 22, 2023</a:t>
            </a:fld>
            <a:endParaRPr lang="en-US" dirty="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a:lstStyle/>
          <a:p>
            <a:r>
              <a:rPr lang="en-US"/>
              <a:t>Annual Review</a:t>
            </a:r>
            <a:endParaRPr lang="en-US" b="0"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‹N›</a:t>
            </a:fld>
            <a:endParaRPr lang="en-US" dirty="0">
              <a:latin typeface="+mn-lt"/>
            </a:endParaRPr>
          </a:p>
        </p:txBody>
      </p:sp>
    </p:spTree>
    <p:extLst>
      <p:ext uri="{BB962C8B-B14F-4D97-AF65-F5344CB8AC3E}">
        <p14:creationId xmlns:p14="http://schemas.microsoft.com/office/powerpoint/2010/main" val="4099555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9A4161A4-F686-43F8-870F-DC6365147D37}" type="datetimeFigureOut">
              <a:rPr lang="fr-BE" smtClean="0"/>
              <a:t>22-05-23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36DC4D7E-DAA2-4121-9820-F07B96B17108}" type="slidenum">
              <a:rPr lang="fr-BE" smtClean="0"/>
              <a:t>‹N›</a:t>
            </a:fld>
            <a:endParaRPr lang="fr-BE"/>
          </a:p>
        </p:txBody>
      </p:sp>
      <p:pic>
        <p:nvPicPr>
          <p:cNvPr id="10" name="Picture 9">
            <a:extLst>
              <a:ext uri="{FF2B5EF4-FFF2-40B4-BE49-F238E27FC236}">
                <a16:creationId xmlns:a16="http://schemas.microsoft.com/office/drawing/2014/main" id="{5978C439-1098-4EEF-9316-BA130CDBC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1" name="Picture 10">
            <a:extLst>
              <a:ext uri="{FF2B5EF4-FFF2-40B4-BE49-F238E27FC236}">
                <a16:creationId xmlns:a16="http://schemas.microsoft.com/office/drawing/2014/main" id="{C0315541-31BD-44D7-8F13-213351A7A8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2" name="Picture 11">
            <a:extLst>
              <a:ext uri="{FF2B5EF4-FFF2-40B4-BE49-F238E27FC236}">
                <a16:creationId xmlns:a16="http://schemas.microsoft.com/office/drawing/2014/main" id="{41141624-3FBD-472E-9A3A-CA8AE6CF9C8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3" name="Picture 12">
            <a:extLst>
              <a:ext uri="{FF2B5EF4-FFF2-40B4-BE49-F238E27FC236}">
                <a16:creationId xmlns:a16="http://schemas.microsoft.com/office/drawing/2014/main" id="{4D2F1DF6-039E-4609-8758-529FF4E85323}"/>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68423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9A4161A4-F686-43F8-870F-DC6365147D37}" type="datetimeFigureOut">
              <a:rPr lang="fr-BE" smtClean="0"/>
              <a:t>22-05-23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36DC4D7E-DAA2-4121-9820-F07B96B17108}" type="slidenum">
              <a:rPr lang="fr-BE" smtClean="0"/>
              <a:t>‹N›</a:t>
            </a:fld>
            <a:endParaRPr lang="fr-BE"/>
          </a:p>
        </p:txBody>
      </p:sp>
      <p:pic>
        <p:nvPicPr>
          <p:cNvPr id="10" name="Picture 9">
            <a:extLst>
              <a:ext uri="{FF2B5EF4-FFF2-40B4-BE49-F238E27FC236}">
                <a16:creationId xmlns:a16="http://schemas.microsoft.com/office/drawing/2014/main" id="{5978C439-1098-4EEF-9316-BA130CDBC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1" name="Picture 10">
            <a:extLst>
              <a:ext uri="{FF2B5EF4-FFF2-40B4-BE49-F238E27FC236}">
                <a16:creationId xmlns:a16="http://schemas.microsoft.com/office/drawing/2014/main" id="{C0315541-31BD-44D7-8F13-213351A7A8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2" name="Picture 11">
            <a:extLst>
              <a:ext uri="{FF2B5EF4-FFF2-40B4-BE49-F238E27FC236}">
                <a16:creationId xmlns:a16="http://schemas.microsoft.com/office/drawing/2014/main" id="{41141624-3FBD-472E-9A3A-CA8AE6CF9C8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3" name="Picture 12">
            <a:extLst>
              <a:ext uri="{FF2B5EF4-FFF2-40B4-BE49-F238E27FC236}">
                <a16:creationId xmlns:a16="http://schemas.microsoft.com/office/drawing/2014/main" id="{4D2F1DF6-039E-4609-8758-529FF4E85323}"/>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405474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9A4161A4-F686-43F8-870F-DC6365147D37}" type="datetimeFigureOut">
              <a:rPr lang="fr-BE" smtClean="0"/>
              <a:t>22-05-23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36DC4D7E-DAA2-4121-9820-F07B96B17108}" type="slidenum">
              <a:rPr lang="fr-BE" smtClean="0"/>
              <a:t>‹N›</a:t>
            </a:fld>
            <a:endParaRPr lang="fr-BE"/>
          </a:p>
        </p:txBody>
      </p:sp>
      <p:pic>
        <p:nvPicPr>
          <p:cNvPr id="10" name="Picture 9">
            <a:extLst>
              <a:ext uri="{FF2B5EF4-FFF2-40B4-BE49-F238E27FC236}">
                <a16:creationId xmlns:a16="http://schemas.microsoft.com/office/drawing/2014/main" id="{5978C439-1098-4EEF-9316-BA130CDBC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1" name="Picture 10">
            <a:extLst>
              <a:ext uri="{FF2B5EF4-FFF2-40B4-BE49-F238E27FC236}">
                <a16:creationId xmlns:a16="http://schemas.microsoft.com/office/drawing/2014/main" id="{C0315541-31BD-44D7-8F13-213351A7A8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2" name="Picture 11">
            <a:extLst>
              <a:ext uri="{FF2B5EF4-FFF2-40B4-BE49-F238E27FC236}">
                <a16:creationId xmlns:a16="http://schemas.microsoft.com/office/drawing/2014/main" id="{41141624-3FBD-472E-9A3A-CA8AE6CF9C8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3" name="Picture 12">
            <a:extLst>
              <a:ext uri="{FF2B5EF4-FFF2-40B4-BE49-F238E27FC236}">
                <a16:creationId xmlns:a16="http://schemas.microsoft.com/office/drawing/2014/main" id="{4D2F1DF6-039E-4609-8758-529FF4E85323}"/>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147905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9A4161A4-F686-43F8-870F-DC6365147D37}" type="datetimeFigureOut">
              <a:rPr lang="fr-BE" smtClean="0"/>
              <a:t>22-05-23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36DC4D7E-DAA2-4121-9820-F07B96B17108}" type="slidenum">
              <a:rPr lang="fr-BE" smtClean="0"/>
              <a:t>‹N›</a:t>
            </a:fld>
            <a:endParaRPr lang="fr-BE"/>
          </a:p>
        </p:txBody>
      </p:sp>
      <p:pic>
        <p:nvPicPr>
          <p:cNvPr id="10" name="Picture 9">
            <a:extLst>
              <a:ext uri="{FF2B5EF4-FFF2-40B4-BE49-F238E27FC236}">
                <a16:creationId xmlns:a16="http://schemas.microsoft.com/office/drawing/2014/main" id="{5978C439-1098-4EEF-9316-BA130CDBC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1" name="Picture 10">
            <a:extLst>
              <a:ext uri="{FF2B5EF4-FFF2-40B4-BE49-F238E27FC236}">
                <a16:creationId xmlns:a16="http://schemas.microsoft.com/office/drawing/2014/main" id="{C0315541-31BD-44D7-8F13-213351A7A8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2" name="Picture 11">
            <a:extLst>
              <a:ext uri="{FF2B5EF4-FFF2-40B4-BE49-F238E27FC236}">
                <a16:creationId xmlns:a16="http://schemas.microsoft.com/office/drawing/2014/main" id="{41141624-3FBD-472E-9A3A-CA8AE6CF9C8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3" name="Picture 12">
            <a:extLst>
              <a:ext uri="{FF2B5EF4-FFF2-40B4-BE49-F238E27FC236}">
                <a16:creationId xmlns:a16="http://schemas.microsoft.com/office/drawing/2014/main" id="{4D2F1DF6-039E-4609-8758-529FF4E85323}"/>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35620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09B4-6291-66B5-EF29-F652BD9C1A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B02AA4-C167-75A3-5717-8950DC7E44C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DAC2714-FA55-1D2E-CA4A-8D0C3C6CC38E}"/>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18FD14C-6037-6077-3951-C216ECFC2099}"/>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6" name="Footer Placeholder 5">
            <a:extLst>
              <a:ext uri="{FF2B5EF4-FFF2-40B4-BE49-F238E27FC236}">
                <a16:creationId xmlns:a16="http://schemas.microsoft.com/office/drawing/2014/main" id="{C4C685C3-BDD0-99F7-B238-FC7FA5CC205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2AB7ACD-D28C-6A1D-D992-B1082884DCA4}"/>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057732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9A4161A4-F686-43F8-870F-DC6365147D37}" type="datetimeFigureOut">
              <a:rPr lang="fr-BE" smtClean="0"/>
              <a:t>22-05-23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36DC4D7E-DAA2-4121-9820-F07B96B17108}" type="slidenum">
              <a:rPr lang="fr-BE" smtClean="0"/>
              <a:t>‹N›</a:t>
            </a:fld>
            <a:endParaRPr lang="fr-BE"/>
          </a:p>
        </p:txBody>
      </p:sp>
      <p:pic>
        <p:nvPicPr>
          <p:cNvPr id="10" name="Picture 9">
            <a:extLst>
              <a:ext uri="{FF2B5EF4-FFF2-40B4-BE49-F238E27FC236}">
                <a16:creationId xmlns:a16="http://schemas.microsoft.com/office/drawing/2014/main" id="{5978C439-1098-4EEF-9316-BA130CDBCC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352" y="6126164"/>
            <a:ext cx="1934503" cy="552716"/>
          </a:xfrm>
          <a:prstGeom prst="rect">
            <a:avLst/>
          </a:prstGeom>
        </p:spPr>
      </p:pic>
      <p:pic>
        <p:nvPicPr>
          <p:cNvPr id="11" name="Picture 10">
            <a:extLst>
              <a:ext uri="{FF2B5EF4-FFF2-40B4-BE49-F238E27FC236}">
                <a16:creationId xmlns:a16="http://schemas.microsoft.com/office/drawing/2014/main" id="{C0315541-31BD-44D7-8F13-213351A7A8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6836" y="6005179"/>
            <a:ext cx="1766075" cy="789322"/>
          </a:xfrm>
          <a:prstGeom prst="rect">
            <a:avLst/>
          </a:prstGeom>
        </p:spPr>
      </p:pic>
      <p:pic>
        <p:nvPicPr>
          <p:cNvPr id="12" name="Picture 11">
            <a:extLst>
              <a:ext uri="{FF2B5EF4-FFF2-40B4-BE49-F238E27FC236}">
                <a16:creationId xmlns:a16="http://schemas.microsoft.com/office/drawing/2014/main" id="{41141624-3FBD-472E-9A3A-CA8AE6CF9C8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6255313" y="6059756"/>
            <a:ext cx="608330" cy="708025"/>
          </a:xfrm>
          <a:prstGeom prst="rect">
            <a:avLst/>
          </a:prstGeom>
        </p:spPr>
      </p:pic>
      <p:pic>
        <p:nvPicPr>
          <p:cNvPr id="13" name="Picture 12">
            <a:extLst>
              <a:ext uri="{FF2B5EF4-FFF2-40B4-BE49-F238E27FC236}">
                <a16:creationId xmlns:a16="http://schemas.microsoft.com/office/drawing/2014/main" id="{4D2F1DF6-039E-4609-8758-529FF4E85323}"/>
              </a:ext>
            </a:extLst>
          </p:cNvPr>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79293" y="6067376"/>
            <a:ext cx="1130300" cy="666115"/>
          </a:xfrm>
          <a:prstGeom prst="rect">
            <a:avLst/>
          </a:prstGeom>
          <a:noFill/>
        </p:spPr>
      </p:pic>
    </p:spTree>
    <p:extLst>
      <p:ext uri="{BB962C8B-B14F-4D97-AF65-F5344CB8AC3E}">
        <p14:creationId xmlns:p14="http://schemas.microsoft.com/office/powerpoint/2010/main" val="356975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99665-B4D3-344A-C22F-14E7359A8F3A}"/>
              </a:ext>
            </a:extLst>
          </p:cNvPr>
          <p:cNvSpPr>
            <a:spLocks noGrp="1"/>
          </p:cNvSpPr>
          <p:nvPr>
            <p:ph type="title"/>
          </p:nvPr>
        </p:nvSpPr>
        <p:spPr>
          <a:xfrm>
            <a:off x="839789"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A654DDB-57CB-5B70-D7A7-CD8D7388F11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F7F3E6-8FE6-F438-6B07-0FB7338C4613}"/>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9B256E9-4C18-310A-1D58-70F7733C1A03}"/>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0AED0-98C2-3691-35B6-A48211F51C13}"/>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532662B-CB0B-C471-E8B5-DEFD1D97FF2F}"/>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8" name="Footer Placeholder 7">
            <a:extLst>
              <a:ext uri="{FF2B5EF4-FFF2-40B4-BE49-F238E27FC236}">
                <a16:creationId xmlns:a16="http://schemas.microsoft.com/office/drawing/2014/main" id="{E32F8C71-2653-9891-90F7-14AC13A1E0B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45396EE-A4F4-1F4D-2621-8AD080C4D565}"/>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179441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CF87-111D-3D03-872E-B41057F189C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339BEFC-3B16-5FB4-EBDA-55F614FBBB1D}"/>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4" name="Footer Placeholder 3">
            <a:extLst>
              <a:ext uri="{FF2B5EF4-FFF2-40B4-BE49-F238E27FC236}">
                <a16:creationId xmlns:a16="http://schemas.microsoft.com/office/drawing/2014/main" id="{2D4E892D-395A-A3DB-9787-5A20F3B712D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C24CCB1-82A0-43BC-09A1-8FD74DBF6D45}"/>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82682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B353B-1B62-DE3A-18F9-4FE0A0F8EAA1}"/>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3" name="Footer Placeholder 2">
            <a:extLst>
              <a:ext uri="{FF2B5EF4-FFF2-40B4-BE49-F238E27FC236}">
                <a16:creationId xmlns:a16="http://schemas.microsoft.com/office/drawing/2014/main" id="{6D3767F6-3164-3000-99C3-99367D656A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1018C2B-FAF7-F1D3-BEC5-CF9FAAE10E4E}"/>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344416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15F0-8ADC-6F9C-64A7-1801CBF9461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37EC589-AEA1-3625-39BA-D7C51D54F1E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72A06FC-1A0C-C7D3-F2A5-997AB905266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6C2CD-E12A-F641-0C08-E1E29F3C5445}"/>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6" name="Footer Placeholder 5">
            <a:extLst>
              <a:ext uri="{FF2B5EF4-FFF2-40B4-BE49-F238E27FC236}">
                <a16:creationId xmlns:a16="http://schemas.microsoft.com/office/drawing/2014/main" id="{97958163-BB39-D70A-DCB8-A6CC0EF4AB1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7A6C9DF-2FFA-5D80-AC41-46455D1CE40A}"/>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416049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8499-77EB-50F3-2B56-01205713813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FCD8C2E-2A32-FE30-43A5-2B1B955606FF}"/>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IN"/>
          </a:p>
        </p:txBody>
      </p:sp>
      <p:sp>
        <p:nvSpPr>
          <p:cNvPr id="4" name="Text Placeholder 3">
            <a:extLst>
              <a:ext uri="{FF2B5EF4-FFF2-40B4-BE49-F238E27FC236}">
                <a16:creationId xmlns:a16="http://schemas.microsoft.com/office/drawing/2014/main" id="{EFF072C5-E54F-1FB1-B7E4-17F4CC50F7FD}"/>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1917E-3995-2DE7-3AE5-FBDEBA2EE275}"/>
              </a:ext>
            </a:extLst>
          </p:cNvPr>
          <p:cNvSpPr>
            <a:spLocks noGrp="1"/>
          </p:cNvSpPr>
          <p:nvPr>
            <p:ph type="dt" sz="half" idx="10"/>
          </p:nvPr>
        </p:nvSpPr>
        <p:spPr/>
        <p:txBody>
          <a:bodyPr/>
          <a:lstStyle/>
          <a:p>
            <a:fld id="{61AFAAFF-2070-4801-B5DA-EAB48F9475DC}" type="datetimeFigureOut">
              <a:rPr lang="en-IN" smtClean="0"/>
              <a:t>22-05-2023</a:t>
            </a:fld>
            <a:endParaRPr lang="en-IN"/>
          </a:p>
        </p:txBody>
      </p:sp>
      <p:sp>
        <p:nvSpPr>
          <p:cNvPr id="6" name="Footer Placeholder 5">
            <a:extLst>
              <a:ext uri="{FF2B5EF4-FFF2-40B4-BE49-F238E27FC236}">
                <a16:creationId xmlns:a16="http://schemas.microsoft.com/office/drawing/2014/main" id="{D239A3E2-9BC9-51DE-5363-11E3687C6D2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32312B-3069-BF78-9276-3B2C18B2E7A8}"/>
              </a:ext>
            </a:extLst>
          </p:cNvPr>
          <p:cNvSpPr>
            <a:spLocks noGrp="1"/>
          </p:cNvSpPr>
          <p:nvPr>
            <p:ph type="sldNum" sz="quarter" idx="12"/>
          </p:nvPr>
        </p:nvSpPr>
        <p:spPr/>
        <p:txBody>
          <a:bodyPr/>
          <a:lstStyle/>
          <a:p>
            <a:fld id="{34572C66-BD86-48CD-A778-563A332E05CD}" type="slidenum">
              <a:rPr lang="en-IN" smtClean="0"/>
              <a:t>‹N›</a:t>
            </a:fld>
            <a:endParaRPr lang="en-IN"/>
          </a:p>
        </p:txBody>
      </p:sp>
    </p:spTree>
    <p:extLst>
      <p:ext uri="{BB962C8B-B14F-4D97-AF65-F5344CB8AC3E}">
        <p14:creationId xmlns:p14="http://schemas.microsoft.com/office/powerpoint/2010/main" val="223584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8BBFF-C5BB-8383-037F-86EACB6EF63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F417112-DAF3-1452-4FE8-44A367656289}"/>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9B2613-7DC6-D2BA-2079-F181100B69D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5D700E5F-BB14-4C9C-44A4-63D7F78EBF7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ADF5723-02C4-6F1C-DBD6-013361EE472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72C66-BD86-48CD-A778-563A332E05CD}" type="slidenum">
              <a:rPr lang="en-IN" smtClean="0"/>
              <a:t>‹N›</a:t>
            </a:fld>
            <a:endParaRPr lang="en-IN"/>
          </a:p>
        </p:txBody>
      </p:sp>
    </p:spTree>
    <p:extLst>
      <p:ext uri="{BB962C8B-B14F-4D97-AF65-F5344CB8AC3E}">
        <p14:creationId xmlns:p14="http://schemas.microsoft.com/office/powerpoint/2010/main" val="45177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5994400"/>
            <a:ext cx="12188825" cy="8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78691" y="286604"/>
            <a:ext cx="11434619" cy="72998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378691" y="1219201"/>
            <a:ext cx="11434619" cy="464989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68C2560D-EC28-3B41-86E8-18F1CE0113B4}" type="datetimeFigureOut">
              <a:rPr lang="en-US" smtClean="0"/>
              <a:pPr/>
              <a:t>5/22/2023</a:t>
            </a:fld>
            <a:endParaRPr lang="en-US" dirty="0"/>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051">
                <a:solidFill>
                  <a:srgbClr val="FFFFFF"/>
                </a:solidFill>
              </a:defRPr>
            </a:lvl1pPr>
          </a:lstStyle>
          <a:p>
            <a:fld id="{2066355A-084C-D24E-9AD2-7E4FC41EA627}" type="slidenum">
              <a:rPr lang="en-US" smtClean="0"/>
              <a:pPr/>
              <a:t>‹N›</a:t>
            </a:fld>
            <a:endParaRPr lang="en-US" dirty="0"/>
          </a:p>
        </p:txBody>
      </p:sp>
    </p:spTree>
    <p:extLst>
      <p:ext uri="{BB962C8B-B14F-4D97-AF65-F5344CB8AC3E}">
        <p14:creationId xmlns:p14="http://schemas.microsoft.com/office/powerpoint/2010/main" val="1393585882"/>
      </p:ext>
    </p:extLst>
  </p:cSld>
  <p:clrMap bg1="lt1" tx1="dk1" bg2="lt2" tx2="dk2" accent1="accent1" accent2="accent2" accent3="accent3" accent4="accent4" accent5="accent5" accent6="accent6" hlink="hlink" folHlink="folHlink"/>
  <p:sldLayoutIdLst>
    <p:sldLayoutId id="2147493616" r:id="rId1"/>
  </p:sldLayoutIdLst>
  <p:txStyles>
    <p:titleStyle>
      <a:lvl1pPr algn="l" defTabSz="685800" rtl="0" eaLnBrk="1" latinLnBrk="0" hangingPunct="1">
        <a:lnSpc>
          <a:spcPct val="85000"/>
        </a:lnSpc>
        <a:spcBef>
          <a:spcPct val="0"/>
        </a:spcBef>
        <a:buNone/>
        <a:defRPr sz="3200" kern="1200" spc="-38" baseline="0">
          <a:solidFill>
            <a:schemeClr val="tx1">
              <a:lumMod val="75000"/>
              <a:lumOff val="25000"/>
            </a:schemeClr>
          </a:solidFill>
          <a:latin typeface="+mj-lt"/>
          <a:ea typeface="+mj-ea"/>
          <a:cs typeface="+mj-cs"/>
        </a:defRPr>
      </a:lvl1pPr>
    </p:titleStyle>
    <p:bodyStyle>
      <a:lvl1pPr marL="269875" indent="-269875" algn="l" defTabSz="685800" rtl="0" eaLnBrk="1" latinLnBrk="0" hangingPunct="1">
        <a:lnSpc>
          <a:spcPct val="90000"/>
        </a:lnSpc>
        <a:spcBef>
          <a:spcPts val="900"/>
        </a:spcBef>
        <a:spcAft>
          <a:spcPts val="150"/>
        </a:spcAft>
        <a:buClr>
          <a:schemeClr val="accent1"/>
        </a:buClr>
        <a:buSzPct val="100000"/>
        <a:buFont typeface="Wingdings" panose="05000000000000000000" pitchFamily="2" charset="2"/>
        <a:buChar char="q"/>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8BBFF-C5BB-8383-037F-86EACB6EF63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F417112-DAF3-1452-4FE8-44A367656289}"/>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79B2613-7DC6-D2BA-2079-F181100B69D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FAAFF-2070-4801-B5DA-EAB48F9475DC}" type="datetimeFigureOut">
              <a:rPr lang="en-IN" smtClean="0"/>
              <a:t>22-05-2023</a:t>
            </a:fld>
            <a:endParaRPr lang="en-IN"/>
          </a:p>
        </p:txBody>
      </p:sp>
      <p:sp>
        <p:nvSpPr>
          <p:cNvPr id="5" name="Footer Placeholder 4">
            <a:extLst>
              <a:ext uri="{FF2B5EF4-FFF2-40B4-BE49-F238E27FC236}">
                <a16:creationId xmlns:a16="http://schemas.microsoft.com/office/drawing/2014/main" id="{5D700E5F-BB14-4C9C-44A4-63D7F78EBF7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ADF5723-02C4-6F1C-DBD6-013361EE472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72C66-BD86-48CD-A778-563A332E05CD}" type="slidenum">
              <a:rPr lang="en-IN" smtClean="0"/>
              <a:t>‹N›</a:t>
            </a:fld>
            <a:endParaRPr lang="en-IN"/>
          </a:p>
        </p:txBody>
      </p:sp>
    </p:spTree>
    <p:extLst>
      <p:ext uri="{BB962C8B-B14F-4D97-AF65-F5344CB8AC3E}">
        <p14:creationId xmlns:p14="http://schemas.microsoft.com/office/powerpoint/2010/main" val="1971447596"/>
      </p:ext>
    </p:extLst>
  </p:cSld>
  <p:clrMap bg1="lt1" tx1="dk1" bg2="lt2" tx2="dk2" accent1="accent1" accent2="accent2" accent3="accent3" accent4="accent4" accent5="accent5" accent6="accent6" hlink="hlink" folHlink="folHlink"/>
  <p:sldLayoutIdLst>
    <p:sldLayoutId id="2147493618" r:id="rId1"/>
    <p:sldLayoutId id="2147493619" r:id="rId2"/>
    <p:sldLayoutId id="2147493620" r:id="rId3"/>
    <p:sldLayoutId id="2147493621" r:id="rId4"/>
    <p:sldLayoutId id="2147493622" r:id="rId5"/>
    <p:sldLayoutId id="2147493623" r:id="rId6"/>
    <p:sldLayoutId id="2147493624" r:id="rId7"/>
    <p:sldLayoutId id="2147493625" r:id="rId8"/>
    <p:sldLayoutId id="2147493626" r:id="rId9"/>
    <p:sldLayoutId id="2147493627" r:id="rId10"/>
    <p:sldLayoutId id="2147493628"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3C53EB-86EB-FB27-E5FD-BE8F21EBF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6B42BBD-5F1F-FE9C-46EC-AB73A79D59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EB21E3E-50B3-57FA-7F43-77FB1CD5FA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40C99-E376-4880-8368-D9B9BEE56633}" type="datetimeFigureOut">
              <a:rPr lang="en-IN" smtClean="0"/>
              <a:t>22-05-2023</a:t>
            </a:fld>
            <a:endParaRPr lang="en-IN"/>
          </a:p>
        </p:txBody>
      </p:sp>
      <p:sp>
        <p:nvSpPr>
          <p:cNvPr id="5" name="Footer Placeholder 4">
            <a:extLst>
              <a:ext uri="{FF2B5EF4-FFF2-40B4-BE49-F238E27FC236}">
                <a16:creationId xmlns:a16="http://schemas.microsoft.com/office/drawing/2014/main" id="{56DE6297-1053-101C-A2A3-84C7240CE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7F5E574-F5C2-8215-3095-BA266B7F2E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890C-A4D6-4526-A318-40625DED932C}" type="slidenum">
              <a:rPr lang="en-IN" smtClean="0"/>
              <a:t>‹N›</a:t>
            </a:fld>
            <a:endParaRPr lang="en-IN"/>
          </a:p>
        </p:txBody>
      </p:sp>
    </p:spTree>
    <p:extLst>
      <p:ext uri="{BB962C8B-B14F-4D97-AF65-F5344CB8AC3E}">
        <p14:creationId xmlns:p14="http://schemas.microsoft.com/office/powerpoint/2010/main" val="4067729287"/>
      </p:ext>
    </p:extLst>
  </p:cSld>
  <p:clrMap bg1="lt1" tx1="dk1" bg2="lt2" tx2="dk2" accent1="accent1" accent2="accent2" accent3="accent3" accent4="accent4" accent5="accent5" accent6="accent6" hlink="hlink" folHlink="folHlink"/>
  <p:sldLayoutIdLst>
    <p:sldLayoutId id="2147493642" r:id="rId1"/>
    <p:sldLayoutId id="2147493643" r:id="rId2"/>
    <p:sldLayoutId id="2147493644" r:id="rId3"/>
    <p:sldLayoutId id="2147493645" r:id="rId4"/>
    <p:sldLayoutId id="2147493646" r:id="rId5"/>
    <p:sldLayoutId id="2147493647" r:id="rId6"/>
    <p:sldLayoutId id="2147493648" r:id="rId7"/>
    <p:sldLayoutId id="2147493649" r:id="rId8"/>
    <p:sldLayoutId id="2147493650" r:id="rId9"/>
    <p:sldLayoutId id="2147493651" r:id="rId10"/>
    <p:sldLayoutId id="2147493652" r:id="rId11"/>
    <p:sldLayoutId id="2147493653" r:id="rId12"/>
    <p:sldLayoutId id="2147493654" r:id="rId13"/>
    <p:sldLayoutId id="2147493655" r:id="rId14"/>
    <p:sldLayoutId id="2147493656" r:id="rId15"/>
    <p:sldLayoutId id="2147493657" r:id="rId16"/>
    <p:sldLayoutId id="214749365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0.xml"/><Relationship Id="rId6" Type="http://schemas.openxmlformats.org/officeDocument/2006/relationships/image" Target="../media/image24.svg"/><Relationship Id="rId5" Type="http://schemas.openxmlformats.org/officeDocument/2006/relationships/image" Target="../media/image22.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jpeg"/><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0.svg"/><Relationship Id="rId18" Type="http://schemas.openxmlformats.org/officeDocument/2006/relationships/image" Target="../media/image45.png"/><Relationship Id="rId3" Type="http://schemas.openxmlformats.org/officeDocument/2006/relationships/image" Target="../media/image40.sv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42.png"/><Relationship Id="rId17" Type="http://schemas.openxmlformats.org/officeDocument/2006/relationships/image" Target="../media/image54.svg"/><Relationship Id="rId2" Type="http://schemas.openxmlformats.org/officeDocument/2006/relationships/image" Target="../media/image3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8.svg"/><Relationship Id="rId24"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svg"/><Relationship Id="rId10" Type="http://schemas.openxmlformats.org/officeDocument/2006/relationships/image" Target="../media/image41.png"/><Relationship Id="rId19" Type="http://schemas.openxmlformats.org/officeDocument/2006/relationships/image" Target="../media/image56.svg"/><Relationship Id="rId4" Type="http://schemas.openxmlformats.org/officeDocument/2006/relationships/image" Target="../media/image38.png"/><Relationship Id="rId9" Type="http://schemas.openxmlformats.org/officeDocument/2006/relationships/image" Target="../media/image46.svg"/><Relationship Id="rId14" Type="http://schemas.openxmlformats.org/officeDocument/2006/relationships/image" Target="../media/image43.png"/><Relationship Id="rId22"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4">
            <a:extLst>
              <a:ext uri="{FF2B5EF4-FFF2-40B4-BE49-F238E27FC236}">
                <a16:creationId xmlns:a16="http://schemas.microsoft.com/office/drawing/2014/main" id="{8A95209C-5275-4E15-8EA7-7F42980ABF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2E6FCFD-EFED-088F-3F32-F78976C2F06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5"/>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CFC869-37F3-9161-AA71-D98040D61E9A}"/>
              </a:ext>
            </a:extLst>
          </p:cNvPr>
          <p:cNvSpPr>
            <a:spLocks noGrp="1"/>
          </p:cNvSpPr>
          <p:nvPr>
            <p:ph type="ctrTitle"/>
          </p:nvPr>
        </p:nvSpPr>
        <p:spPr>
          <a:xfrm>
            <a:off x="1527048" y="1124712"/>
            <a:ext cx="9144000" cy="3063240"/>
          </a:xfrm>
        </p:spPr>
        <p:txBody>
          <a:bodyPr>
            <a:normAutofit/>
          </a:bodyPr>
          <a:lstStyle/>
          <a:p>
            <a:r>
              <a:rPr lang="en-IN" sz="6600">
                <a:solidFill>
                  <a:srgbClr val="FFFFFF"/>
                </a:solidFill>
              </a:rPr>
              <a:t>The Displaced </a:t>
            </a:r>
          </a:p>
        </p:txBody>
      </p:sp>
      <p:sp>
        <p:nvSpPr>
          <p:cNvPr id="206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01843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80E3-2F52-2943-D492-97921C6D1C15}"/>
              </a:ext>
            </a:extLst>
          </p:cNvPr>
          <p:cNvSpPr>
            <a:spLocks noGrp="1"/>
          </p:cNvSpPr>
          <p:nvPr>
            <p:ph type="title"/>
          </p:nvPr>
        </p:nvSpPr>
        <p:spPr/>
        <p:txBody>
          <a:bodyPr/>
          <a:lstStyle/>
          <a:p>
            <a:r>
              <a:rPr lang="en-IN" dirty="0"/>
              <a:t>Our Response </a:t>
            </a:r>
          </a:p>
        </p:txBody>
      </p:sp>
      <p:sp>
        <p:nvSpPr>
          <p:cNvPr id="3" name="Content Placeholder 2">
            <a:extLst>
              <a:ext uri="{FF2B5EF4-FFF2-40B4-BE49-F238E27FC236}">
                <a16:creationId xmlns:a16="http://schemas.microsoft.com/office/drawing/2014/main" id="{34D2B150-FAC8-E2FA-0E78-F92BE5BC4DCB}"/>
              </a:ext>
            </a:extLst>
          </p:cNvPr>
          <p:cNvSpPr>
            <a:spLocks noGrp="1"/>
          </p:cNvSpPr>
          <p:nvPr>
            <p:ph idx="1"/>
          </p:nvPr>
        </p:nvSpPr>
        <p:spPr/>
        <p:txBody>
          <a:bodyPr>
            <a:normAutofit/>
          </a:bodyPr>
          <a:lstStyle/>
          <a:p>
            <a:pPr marL="342900" lvl="0" indent="-342900" algn="just">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rPr>
              <a:t>18000 people were provided with relief materials consisting of nearly ten tons of rice, potatoes, dal, salt dried fish, vegetables and chilies while in displacement . </a:t>
            </a:r>
            <a:endParaRPr lang="en-IN"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rPr>
              <a:t>1028</a:t>
            </a:r>
            <a:r>
              <a:rPr lang="en-US" sz="1800" b="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families returned to their own homes/original place as a result of intense involvement and effort in bringing back peace and normalcy. </a:t>
            </a:r>
            <a:endParaRPr lang="en-IN"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rPr>
              <a:t>Within 1 to 2 month both the communities were shifted to temporary camps near the villages and within 3 to 4 months all the people went back to their original homestead. This happened due to the confidence building initiated by  the </a:t>
            </a:r>
            <a:r>
              <a:rPr lang="en-US" sz="1800" dirty="0" err="1">
                <a:effectLst/>
                <a:latin typeface="Arial" panose="020B0604020202020204" pitchFamily="34" charset="0"/>
                <a:ea typeface="Times New Roman" panose="02020603050405020304" pitchFamily="18" charset="0"/>
              </a:rPr>
              <a:t>proejct</a:t>
            </a:r>
            <a:r>
              <a:rPr lang="en-US" sz="1800" dirty="0">
                <a:effectLst/>
                <a:latin typeface="Arial" panose="020B0604020202020204" pitchFamily="34" charset="0"/>
                <a:ea typeface="Times New Roman" panose="02020603050405020304" pitchFamily="18" charset="0"/>
              </a:rPr>
              <a:t> in collaboration with local Church bodies and government.  </a:t>
            </a:r>
            <a:endParaRPr lang="en-IN"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rPr>
              <a:t>22 village level Peace  &amp; Rehabilitation Committees  were formed</a:t>
            </a:r>
            <a:r>
              <a:rPr lang="en-US" sz="1800" b="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This process helped in coordination with different organization and bodies and in quick rehabilitation.</a:t>
            </a:r>
            <a:r>
              <a:rPr lang="en-US" sz="1800" b="1" dirty="0">
                <a:effectLst/>
                <a:latin typeface="Arial" panose="020B0604020202020204" pitchFamily="34"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rPr>
              <a:t>In order to bring about lasting peace and to propagate the concept of peace among the village community a youth Peace Club  has been formed with members from both the affected communities . The team has been performing Peace Promotion </a:t>
            </a:r>
            <a:r>
              <a:rPr lang="en-US" sz="1800" dirty="0" err="1">
                <a:effectLst/>
                <a:latin typeface="Arial" panose="020B0604020202020204" pitchFamily="34" charset="0"/>
                <a:ea typeface="Times New Roman" panose="02020603050405020304" pitchFamily="18" charset="0"/>
              </a:rPr>
              <a:t>Programmes</a:t>
            </a:r>
            <a:r>
              <a:rPr lang="en-US" sz="1800" dirty="0">
                <a:effectLst/>
                <a:latin typeface="Arial" panose="020B0604020202020204" pitchFamily="34" charset="0"/>
                <a:ea typeface="Times New Roman" panose="02020603050405020304" pitchFamily="18" charset="0"/>
              </a:rPr>
              <a:t> in the villages as well as they are being called to give </a:t>
            </a:r>
            <a:r>
              <a:rPr lang="en-US" sz="1800" dirty="0" err="1">
                <a:effectLst/>
                <a:latin typeface="Arial" panose="020B0604020202020204" pitchFamily="34" charset="0"/>
                <a:ea typeface="Times New Roman" panose="02020603050405020304" pitchFamily="18" charset="0"/>
              </a:rPr>
              <a:t>programmes</a:t>
            </a:r>
            <a:r>
              <a:rPr lang="en-US" sz="1800" dirty="0">
                <a:effectLst/>
                <a:latin typeface="Arial" panose="020B0604020202020204" pitchFamily="34" charset="0"/>
                <a:ea typeface="Times New Roman" panose="02020603050405020304" pitchFamily="18" charset="0"/>
              </a:rPr>
              <a:t> at different public functions.</a:t>
            </a:r>
            <a:endParaRPr lang="en-IN" sz="1800" dirty="0">
              <a:effectLs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52618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2">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59B3041-65A1-02F6-16D4-AE870D9EE576}"/>
              </a:ext>
            </a:extLst>
          </p:cNvPr>
          <p:cNvPicPr>
            <a:picLocks noChangeAspect="1"/>
          </p:cNvPicPr>
          <p:nvPr/>
        </p:nvPicPr>
        <p:blipFill rotWithShape="1">
          <a:blip r:embed="rId2" cstate="print"/>
          <a:srcRect t="10237" r="2" b="13190"/>
          <a:stretch/>
        </p:blipFill>
        <p:spPr bwMode="auto">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p:spPr>
      </p:pic>
      <p:pic>
        <p:nvPicPr>
          <p:cNvPr id="4098" name="Picture 5" descr="G:\PHOTOS-Relief &amp; Rehab\ETHENIC VIOLENCE- BGSS\Fr. Paul visit to Ethnic violence\IMG-20121119-00093.jpg">
            <a:extLst>
              <a:ext uri="{FF2B5EF4-FFF2-40B4-BE49-F238E27FC236}">
                <a16:creationId xmlns:a16="http://schemas.microsoft.com/office/drawing/2014/main" id="{7B9E74A5-5575-7103-92EF-1B67712D6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67" b="3"/>
          <a:stretch/>
        </p:blipFill>
        <p:spPr bwMode="auto">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8E080A8-62AE-6DB0-6ABF-624B04086058}"/>
              </a:ext>
            </a:extLst>
          </p:cNvPr>
          <p:cNvPicPr>
            <a:picLocks noChangeAspect="1"/>
          </p:cNvPicPr>
          <p:nvPr/>
        </p:nvPicPr>
        <p:blipFill rotWithShape="1">
          <a:blip r:embed="rId4" cstate="print"/>
          <a:srcRect t="48898" r="-1" b="-1"/>
          <a:stretch/>
        </p:blipFill>
        <p:spPr bwMode="auto">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p:spPr>
      </p:pic>
      <p:sp>
        <p:nvSpPr>
          <p:cNvPr id="6" name="TextBox 5">
            <a:extLst>
              <a:ext uri="{FF2B5EF4-FFF2-40B4-BE49-F238E27FC236}">
                <a16:creationId xmlns:a16="http://schemas.microsoft.com/office/drawing/2014/main" id="{0CA55C51-8962-439F-08DE-1DD48C19BA77}"/>
              </a:ext>
            </a:extLst>
          </p:cNvPr>
          <p:cNvSpPr txBox="1"/>
          <p:nvPr/>
        </p:nvSpPr>
        <p:spPr>
          <a:xfrm>
            <a:off x="6343650" y="3996130"/>
            <a:ext cx="5505814" cy="157691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Calibri Light" panose="020F0302020204030204"/>
                <a:ea typeface="+mn-ea"/>
                <a:cs typeface="+mn-cs"/>
              </a:rPr>
              <a:t>Ethnic Violence in West Assam – Boro and Muslim</a:t>
            </a:r>
          </a:p>
        </p:txBody>
      </p:sp>
    </p:spTree>
    <p:extLst>
      <p:ext uri="{BB962C8B-B14F-4D97-AF65-F5344CB8AC3E}">
        <p14:creationId xmlns:p14="http://schemas.microsoft.com/office/powerpoint/2010/main" val="220127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Muzaffarnagar riots: Special Investigation Team completes probe of 503 out  of 510 cases | India.com">
            <a:extLst>
              <a:ext uri="{FF2B5EF4-FFF2-40B4-BE49-F238E27FC236}">
                <a16:creationId xmlns:a16="http://schemas.microsoft.com/office/drawing/2014/main" id="{ACA6EA8A-603F-8779-61C1-E768617B34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5" r="14774"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2"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4819C5C-9221-D02F-1D6D-CAFD4B720286}"/>
              </a:ext>
            </a:extLst>
          </p:cNvPr>
          <p:cNvSpPr>
            <a:spLocks noGrp="1"/>
          </p:cNvSpPr>
          <p:nvPr>
            <p:ph idx="1"/>
          </p:nvPr>
        </p:nvSpPr>
        <p:spPr>
          <a:xfrm>
            <a:off x="8366762" y="2981892"/>
            <a:ext cx="3822189" cy="894215"/>
          </a:xfrm>
        </p:spPr>
        <p:txBody>
          <a:bodyPr>
            <a:normAutofit lnSpcReduction="10000"/>
          </a:bodyPr>
          <a:lstStyle/>
          <a:p>
            <a:pPr marL="0" indent="0">
              <a:buNone/>
            </a:pPr>
            <a:r>
              <a:rPr lang="en-US" sz="3200" dirty="0">
                <a:latin typeface="Bookman Old Style" panose="02050604050505020204" pitchFamily="18" charset="0"/>
                <a:ea typeface="Times New Roman" panose="02020603050405020304" pitchFamily="18" charset="0"/>
                <a:cs typeface="Arial" panose="020B0604020202020204" pitchFamily="34" charset="0"/>
              </a:rPr>
              <a:t>C</a:t>
            </a:r>
            <a:r>
              <a:rPr lang="en-US" sz="3200" dirty="0">
                <a:effectLst/>
                <a:latin typeface="Bookman Old Style" panose="02050604050505020204" pitchFamily="18" charset="0"/>
                <a:ea typeface="Times New Roman" panose="02020603050405020304" pitchFamily="18" charset="0"/>
                <a:cs typeface="Arial" panose="020B0604020202020204" pitchFamily="34" charset="0"/>
              </a:rPr>
              <a:t>ommunal Riot in Muzaffarnagar </a:t>
            </a:r>
            <a:endParaRPr lang="en-IN" sz="3200" dirty="0"/>
          </a:p>
        </p:txBody>
      </p:sp>
    </p:spTree>
    <p:extLst>
      <p:ext uri="{BB962C8B-B14F-4D97-AF65-F5344CB8AC3E}">
        <p14:creationId xmlns:p14="http://schemas.microsoft.com/office/powerpoint/2010/main" val="3476083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id="{D19BB8BE-1351-4D9B-B761-F84A0B5B65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FFE37-B8F0-261D-A046-30EDDE2C7C51}"/>
              </a:ext>
            </a:extLst>
          </p:cNvPr>
          <p:cNvSpPr>
            <a:spLocks noGrp="1"/>
          </p:cNvSpPr>
          <p:nvPr>
            <p:ph type="title"/>
          </p:nvPr>
        </p:nvSpPr>
        <p:spPr>
          <a:xfrm>
            <a:off x="838199" y="573741"/>
            <a:ext cx="3785554" cy="2199341"/>
          </a:xfrm>
        </p:spPr>
        <p:txBody>
          <a:bodyPr vert="horz" lIns="91440" tIns="45720" rIns="91440" bIns="45720" rtlCol="0" anchor="b">
            <a:normAutofit/>
          </a:bodyPr>
          <a:lstStyle/>
          <a:p>
            <a:pPr defTabSz="914400"/>
            <a:r>
              <a:rPr lang="en-US" sz="4000"/>
              <a:t>Key Sectors of Immediate Intervention </a:t>
            </a:r>
          </a:p>
        </p:txBody>
      </p:sp>
      <p:sp>
        <p:nvSpPr>
          <p:cNvPr id="7" name="Content Placeholder 6">
            <a:extLst>
              <a:ext uri="{FF2B5EF4-FFF2-40B4-BE49-F238E27FC236}">
                <a16:creationId xmlns:a16="http://schemas.microsoft.com/office/drawing/2014/main" id="{AF00CEC7-1028-F6C4-E0EE-DA465A1366DA}"/>
              </a:ext>
            </a:extLst>
          </p:cNvPr>
          <p:cNvSpPr>
            <a:spLocks noGrp="1"/>
          </p:cNvSpPr>
          <p:nvPr>
            <p:ph idx="1"/>
          </p:nvPr>
        </p:nvSpPr>
        <p:spPr>
          <a:xfrm>
            <a:off x="838199" y="2982260"/>
            <a:ext cx="3748441" cy="3149600"/>
          </a:xfrm>
        </p:spPr>
        <p:txBody>
          <a:bodyPr vert="horz" lIns="91440" tIns="45720" rIns="91440" bIns="45720" rtlCol="0">
            <a:normAutofit/>
          </a:bodyPr>
          <a:lstStyle/>
          <a:p>
            <a:pPr indent="-228600" defTabSz="914400"/>
            <a:r>
              <a:rPr lang="en-US" sz="2000" b="1" dirty="0"/>
              <a:t>Protection</a:t>
            </a:r>
          </a:p>
          <a:p>
            <a:pPr indent="-228600" defTabSz="914400"/>
            <a:r>
              <a:rPr lang="en-US" sz="2000" b="1" dirty="0"/>
              <a:t>Shelter and Non food items </a:t>
            </a:r>
          </a:p>
          <a:p>
            <a:pPr indent="-228600" defTabSz="914400"/>
            <a:r>
              <a:rPr lang="en-US" sz="2000" b="1" dirty="0"/>
              <a:t>Conditional and unconditional cash </a:t>
            </a:r>
          </a:p>
          <a:p>
            <a:pPr indent="-228600" defTabSz="914400"/>
            <a:r>
              <a:rPr lang="en-US" sz="2000" b="1" dirty="0"/>
              <a:t>Water, Sanitation and Hygiene</a:t>
            </a:r>
          </a:p>
          <a:p>
            <a:pPr indent="-228600" defTabSz="914400"/>
            <a:r>
              <a:rPr lang="en-US" sz="2000" b="1" dirty="0"/>
              <a:t>Food Security and Livelihood </a:t>
            </a:r>
          </a:p>
        </p:txBody>
      </p:sp>
      <p:pic>
        <p:nvPicPr>
          <p:cNvPr id="5122" name="Picture 2" descr="Caritas India -Northeast Zone Guwahati">
            <a:extLst>
              <a:ext uri="{FF2B5EF4-FFF2-40B4-BE49-F238E27FC236}">
                <a16:creationId xmlns:a16="http://schemas.microsoft.com/office/drawing/2014/main" id="{CA72E0F8-480C-32F1-9BA0-9E36688C2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48" b="8612"/>
          <a:stretch/>
        </p:blipFill>
        <p:spPr bwMode="auto">
          <a:xfrm>
            <a:off x="4991801" y="1910852"/>
            <a:ext cx="6362000" cy="303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2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6A4C5-4C2A-B57D-665F-33AD12690855}"/>
              </a:ext>
            </a:extLst>
          </p:cNvPr>
          <p:cNvSpPr>
            <a:spLocks noGrp="1"/>
          </p:cNvSpPr>
          <p:nvPr>
            <p:ph type="title"/>
          </p:nvPr>
        </p:nvSpPr>
        <p:spPr>
          <a:xfrm>
            <a:off x="838200" y="556995"/>
            <a:ext cx="10515600" cy="1133693"/>
          </a:xfrm>
        </p:spPr>
        <p:txBody>
          <a:bodyPr>
            <a:normAutofit/>
          </a:bodyPr>
          <a:lstStyle/>
          <a:p>
            <a:r>
              <a:rPr lang="en-IN" sz="5200" dirty="0"/>
              <a:t>Interim Support and Aid </a:t>
            </a:r>
          </a:p>
        </p:txBody>
      </p:sp>
      <p:graphicFrame>
        <p:nvGraphicFramePr>
          <p:cNvPr id="5" name="Content Placeholder 2">
            <a:extLst>
              <a:ext uri="{FF2B5EF4-FFF2-40B4-BE49-F238E27FC236}">
                <a16:creationId xmlns:a16="http://schemas.microsoft.com/office/drawing/2014/main" id="{51807250-3CE2-88AA-605A-F4FF9CE04E17}"/>
              </a:ext>
            </a:extLst>
          </p:cNvPr>
          <p:cNvGraphicFramePr>
            <a:graphicFrameLocks noGrp="1"/>
          </p:cNvGraphicFramePr>
          <p:nvPr>
            <p:ph idx="1"/>
            <p:extLst>
              <p:ext uri="{D42A27DB-BD31-4B8C-83A1-F6EECF244321}">
                <p14:modId xmlns:p14="http://schemas.microsoft.com/office/powerpoint/2010/main" val="952290106"/>
              </p:ext>
            </p:extLst>
          </p:nvPr>
        </p:nvGraphicFramePr>
        <p:xfrm>
          <a:off x="838202"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477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3C5C-0889-8C41-19FA-E7447E95CFB8}"/>
              </a:ext>
            </a:extLst>
          </p:cNvPr>
          <p:cNvSpPr>
            <a:spLocks noGrp="1"/>
          </p:cNvSpPr>
          <p:nvPr>
            <p:ph type="title"/>
          </p:nvPr>
        </p:nvSpPr>
        <p:spPr/>
        <p:txBody>
          <a:bodyPr/>
          <a:lstStyle/>
          <a:p>
            <a:r>
              <a:rPr lang="en-IN" dirty="0"/>
              <a:t>Long term Aid and preparedness </a:t>
            </a:r>
          </a:p>
        </p:txBody>
      </p:sp>
      <p:grpSp>
        <p:nvGrpSpPr>
          <p:cNvPr id="4" name="Group 3">
            <a:extLst>
              <a:ext uri="{FF2B5EF4-FFF2-40B4-BE49-F238E27FC236}">
                <a16:creationId xmlns:a16="http://schemas.microsoft.com/office/drawing/2014/main" id="{B321F3D4-5674-4824-F8E7-0A9D1938BCA4}"/>
              </a:ext>
            </a:extLst>
          </p:cNvPr>
          <p:cNvGrpSpPr/>
          <p:nvPr/>
        </p:nvGrpSpPr>
        <p:grpSpPr>
          <a:xfrm>
            <a:off x="2185512" y="2695783"/>
            <a:ext cx="2444055" cy="1466433"/>
            <a:chOff x="2691541" y="2297871"/>
            <a:chExt cx="2444055" cy="1466433"/>
          </a:xfrm>
        </p:grpSpPr>
        <p:sp>
          <p:nvSpPr>
            <p:cNvPr id="11" name="Rectangle 10">
              <a:extLst>
                <a:ext uri="{FF2B5EF4-FFF2-40B4-BE49-F238E27FC236}">
                  <a16:creationId xmlns:a16="http://schemas.microsoft.com/office/drawing/2014/main" id="{A1FA0EDD-A2AB-087C-45B0-7E39FCA52B15}"/>
                </a:ext>
              </a:extLst>
            </p:cNvPr>
            <p:cNvSpPr/>
            <p:nvPr/>
          </p:nvSpPr>
          <p:spPr>
            <a:xfrm>
              <a:off x="2691541" y="2297871"/>
              <a:ext cx="2444055" cy="1466433"/>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7DEE0C51-8C1B-D3C2-1369-880E94151ECC}"/>
                </a:ext>
              </a:extLst>
            </p:cNvPr>
            <p:cNvSpPr txBox="1"/>
            <p:nvPr/>
          </p:nvSpPr>
          <p:spPr>
            <a:xfrm>
              <a:off x="2691541" y="2297871"/>
              <a:ext cx="2444055" cy="1466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Back home kits for returnees:</a:t>
              </a:r>
              <a:r>
                <a:rPr lang="en-IN" sz="1000" kern="1200" dirty="0"/>
                <a:t> </a:t>
              </a:r>
            </a:p>
            <a:p>
              <a:pPr marL="0" lvl="0" indent="0" algn="ctr" defTabSz="444500">
                <a:lnSpc>
                  <a:spcPct val="90000"/>
                </a:lnSpc>
                <a:spcBef>
                  <a:spcPct val="0"/>
                </a:spcBef>
                <a:spcAft>
                  <a:spcPct val="35000"/>
                </a:spcAft>
                <a:buNone/>
              </a:pPr>
              <a:r>
                <a:rPr lang="en-IN" sz="1000" kern="1200" dirty="0"/>
                <a:t>Conditional cash transfer confining to rebuilding and rehabilitating the damaged houses or assisting the crisis affected people by providing shelter materials.</a:t>
              </a:r>
              <a:endParaRPr lang="en-US" sz="1000" kern="1200" dirty="0"/>
            </a:p>
          </p:txBody>
        </p:sp>
      </p:grpSp>
      <p:grpSp>
        <p:nvGrpSpPr>
          <p:cNvPr id="5" name="Group 4">
            <a:extLst>
              <a:ext uri="{FF2B5EF4-FFF2-40B4-BE49-F238E27FC236}">
                <a16:creationId xmlns:a16="http://schemas.microsoft.com/office/drawing/2014/main" id="{D70FD63B-DF8D-4FBC-C208-02155BDB86C6}"/>
              </a:ext>
            </a:extLst>
          </p:cNvPr>
          <p:cNvGrpSpPr/>
          <p:nvPr/>
        </p:nvGrpSpPr>
        <p:grpSpPr>
          <a:xfrm>
            <a:off x="4873973" y="2695783"/>
            <a:ext cx="2444055" cy="1466433"/>
            <a:chOff x="5380002" y="2297871"/>
            <a:chExt cx="2444055" cy="1466433"/>
          </a:xfrm>
        </p:grpSpPr>
        <p:sp>
          <p:nvSpPr>
            <p:cNvPr id="9" name="Rectangle 8">
              <a:extLst>
                <a:ext uri="{FF2B5EF4-FFF2-40B4-BE49-F238E27FC236}">
                  <a16:creationId xmlns:a16="http://schemas.microsoft.com/office/drawing/2014/main" id="{511DAFE9-9541-A835-E8BF-7113311CC1B8}"/>
                </a:ext>
              </a:extLst>
            </p:cNvPr>
            <p:cNvSpPr/>
            <p:nvPr/>
          </p:nvSpPr>
          <p:spPr>
            <a:xfrm>
              <a:off x="5380002" y="2297871"/>
              <a:ext cx="2444055" cy="1466433"/>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E099DE33-E2CD-6AD2-5AE7-95E433C1171E}"/>
                </a:ext>
              </a:extLst>
            </p:cNvPr>
            <p:cNvSpPr txBox="1"/>
            <p:nvPr/>
          </p:nvSpPr>
          <p:spPr>
            <a:xfrm>
              <a:off x="5380002" y="2297871"/>
              <a:ext cx="2444055" cy="1466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Promotion of Social cohesion (Peace building efforts):</a:t>
              </a:r>
              <a:r>
                <a:rPr lang="en-IN" sz="1000" kern="1200" dirty="0"/>
                <a:t> </a:t>
              </a:r>
            </a:p>
            <a:p>
              <a:pPr marL="0" lvl="0" indent="0" algn="ctr" defTabSz="444500">
                <a:lnSpc>
                  <a:spcPct val="90000"/>
                </a:lnSpc>
                <a:spcBef>
                  <a:spcPct val="0"/>
                </a:spcBef>
                <a:spcAft>
                  <a:spcPct val="35000"/>
                </a:spcAft>
                <a:buNone/>
              </a:pPr>
              <a:r>
                <a:rPr lang="en-IN" sz="1000" kern="1200" dirty="0"/>
                <a:t>Arbitration and negotiation to facilitate return/settlement of camp inmates safely to their desired locations with support from local stakeholders and government authorities, provisions for children and adults/youths counselling affected by clashes, re-admission to schools.</a:t>
              </a:r>
              <a:endParaRPr lang="en-US" sz="1000" kern="1200" dirty="0"/>
            </a:p>
          </p:txBody>
        </p:sp>
      </p:grpSp>
      <p:grpSp>
        <p:nvGrpSpPr>
          <p:cNvPr id="6" name="Group 5">
            <a:extLst>
              <a:ext uri="{FF2B5EF4-FFF2-40B4-BE49-F238E27FC236}">
                <a16:creationId xmlns:a16="http://schemas.microsoft.com/office/drawing/2014/main" id="{8C9A2121-AE60-9DAC-F918-E0C5F0DFF5B0}"/>
              </a:ext>
            </a:extLst>
          </p:cNvPr>
          <p:cNvGrpSpPr/>
          <p:nvPr/>
        </p:nvGrpSpPr>
        <p:grpSpPr>
          <a:xfrm>
            <a:off x="7562434" y="2695783"/>
            <a:ext cx="2444055" cy="1466433"/>
            <a:chOff x="8068463" y="2297871"/>
            <a:chExt cx="2444055" cy="1466433"/>
          </a:xfrm>
        </p:grpSpPr>
        <p:sp>
          <p:nvSpPr>
            <p:cNvPr id="7" name="Rectangle 6">
              <a:extLst>
                <a:ext uri="{FF2B5EF4-FFF2-40B4-BE49-F238E27FC236}">
                  <a16:creationId xmlns:a16="http://schemas.microsoft.com/office/drawing/2014/main" id="{0D25242D-2443-82B9-8AD5-8718B08A5F79}"/>
                </a:ext>
              </a:extLst>
            </p:cNvPr>
            <p:cNvSpPr/>
            <p:nvPr/>
          </p:nvSpPr>
          <p:spPr>
            <a:xfrm>
              <a:off x="8068463" y="2297871"/>
              <a:ext cx="2444055" cy="1466433"/>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2642AF2F-EC76-1CF1-AC8B-30180AB9CC14}"/>
                </a:ext>
              </a:extLst>
            </p:cNvPr>
            <p:cNvSpPr txBox="1"/>
            <p:nvPr/>
          </p:nvSpPr>
          <p:spPr>
            <a:xfrm>
              <a:off x="8068463" y="2297871"/>
              <a:ext cx="2444055" cy="1466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IN" sz="1000" b="1" kern="1200" dirty="0"/>
                <a:t>Strengthening coordination</a:t>
              </a:r>
              <a:r>
                <a:rPr lang="en-IN" sz="1000" kern="1200" dirty="0"/>
                <a:t>:</a:t>
              </a:r>
            </a:p>
            <a:p>
              <a:pPr marL="0" lvl="0" indent="0" algn="ctr" defTabSz="444500">
                <a:lnSpc>
                  <a:spcPct val="90000"/>
                </a:lnSpc>
                <a:spcBef>
                  <a:spcPct val="0"/>
                </a:spcBef>
                <a:spcAft>
                  <a:spcPct val="35000"/>
                </a:spcAft>
                <a:buNone/>
              </a:pPr>
              <a:r>
                <a:rPr lang="en-IN" sz="1000" kern="1200" dirty="0"/>
                <a:t> Civil society coordination through Interagency group  and Civil society interaction , Government collaboration, capacity building of local actors  .</a:t>
              </a:r>
              <a:endParaRPr lang="en-US" sz="1000" kern="1200" dirty="0"/>
            </a:p>
          </p:txBody>
        </p:sp>
      </p:grpSp>
    </p:spTree>
    <p:extLst>
      <p:ext uri="{BB962C8B-B14F-4D97-AF65-F5344CB8AC3E}">
        <p14:creationId xmlns:p14="http://schemas.microsoft.com/office/powerpoint/2010/main" val="357351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electronics&#10;&#10;Description automatically generated">
            <a:extLst>
              <a:ext uri="{FF2B5EF4-FFF2-40B4-BE49-F238E27FC236}">
                <a16:creationId xmlns:a16="http://schemas.microsoft.com/office/drawing/2014/main" id="{0107D4F9-AF5E-84A3-28B2-1D03BEDAD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064F8A7-1D57-A232-2719-0FE967EC19BF}"/>
              </a:ext>
            </a:extLst>
          </p:cNvPr>
          <p:cNvSpPr txBox="1">
            <a:spLocks/>
          </p:cNvSpPr>
          <p:nvPr/>
        </p:nvSpPr>
        <p:spPr>
          <a:xfrm>
            <a:off x="912498" y="1349829"/>
            <a:ext cx="9989677" cy="38317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European Return and Reintegration Network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ERRIN II)</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2018-Present</a:t>
            </a:r>
          </a:p>
        </p:txBody>
      </p:sp>
      <p:sp>
        <p:nvSpPr>
          <p:cNvPr id="5" name="Subtitle 2">
            <a:extLst>
              <a:ext uri="{FF2B5EF4-FFF2-40B4-BE49-F238E27FC236}">
                <a16:creationId xmlns:a16="http://schemas.microsoft.com/office/drawing/2014/main" id="{728B41AA-77AF-F010-820F-37BB307CFE60}"/>
              </a:ext>
            </a:extLst>
          </p:cNvPr>
          <p:cNvSpPr txBox="1">
            <a:spLocks/>
          </p:cNvSpPr>
          <p:nvPr/>
        </p:nvSpPr>
        <p:spPr>
          <a:xfrm>
            <a:off x="1298448" y="5345996"/>
            <a:ext cx="9603727" cy="583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464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icture containing electronics&#10;&#10;Description automatically generated">
            <a:extLst>
              <a:ext uri="{FF2B5EF4-FFF2-40B4-BE49-F238E27FC236}">
                <a16:creationId xmlns:a16="http://schemas.microsoft.com/office/drawing/2014/main" id="{DF0779E0-1B86-DCCB-6920-DDF9FC8DF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45957"/>
          </a:xfrm>
          <a:prstGeom prst="rect">
            <a:avLst/>
          </a:prstGeom>
        </p:spPr>
      </p:pic>
      <p:sp>
        <p:nvSpPr>
          <p:cNvPr id="4" name="Title 1">
            <a:extLst>
              <a:ext uri="{FF2B5EF4-FFF2-40B4-BE49-F238E27FC236}">
                <a16:creationId xmlns:a16="http://schemas.microsoft.com/office/drawing/2014/main" id="{D8C164B9-6D65-4394-99A9-588BDD64CCD0}"/>
              </a:ext>
            </a:extLst>
          </p:cNvPr>
          <p:cNvSpPr txBox="1">
            <a:spLocks/>
          </p:cNvSpPr>
          <p:nvPr/>
        </p:nvSpPr>
        <p:spPr>
          <a:xfrm>
            <a:off x="331304" y="114777"/>
            <a:ext cx="10018644" cy="1060046"/>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REINTEGRATION PROGRAMME JOURNEY</a:t>
            </a:r>
          </a:p>
        </p:txBody>
      </p:sp>
      <p:sp>
        <p:nvSpPr>
          <p:cNvPr id="9" name="Rectangle 8">
            <a:extLst>
              <a:ext uri="{FF2B5EF4-FFF2-40B4-BE49-F238E27FC236}">
                <a16:creationId xmlns:a16="http://schemas.microsoft.com/office/drawing/2014/main" id="{A797D83F-6EC7-46E8-80F3-8B77FBC6D87E}"/>
              </a:ext>
            </a:extLst>
          </p:cNvPr>
          <p:cNvSpPr/>
          <p:nvPr/>
        </p:nvSpPr>
        <p:spPr>
          <a:xfrm>
            <a:off x="8616887" y="4862891"/>
            <a:ext cx="286902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Caritas India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began its journey on reintegration programme with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Caritas International Belgium </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5541546-49AB-4A5C-8C3B-0B1222633851}"/>
              </a:ext>
            </a:extLst>
          </p:cNvPr>
          <p:cNvSpPr/>
          <p:nvPr/>
        </p:nvSpPr>
        <p:spPr>
          <a:xfrm>
            <a:off x="354593" y="4117218"/>
            <a:ext cx="2689706"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Caritas joined hand with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Refugee Action UK for CHOICES programme</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C0AB96-C7DB-41DB-84CA-9DCA8ECEEBA3}"/>
              </a:ext>
            </a:extLst>
          </p:cNvPr>
          <p:cNvSpPr/>
          <p:nvPr/>
        </p:nvSpPr>
        <p:spPr>
          <a:xfrm>
            <a:off x="8240226" y="3212493"/>
            <a:ext cx="3836821"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Networked with different agencies for reintegration programme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Micado</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Migration Germany, Verenigin Vluchtelingenwerk Netherland, Caritas Austria</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84BBAF2-63E8-43C2-A0B3-FB3238F273DE}"/>
              </a:ext>
            </a:extLst>
          </p:cNvPr>
          <p:cNvSpPr/>
          <p:nvPr/>
        </p:nvSpPr>
        <p:spPr>
          <a:xfrm>
            <a:off x="0" y="2359131"/>
            <a:ext cx="3731945" cy="840230"/>
          </a:xfrm>
          <a:prstGeom prst="rect">
            <a:avLst/>
          </a:prstGeom>
        </p:spPr>
        <p:txBody>
          <a:bodyPr wrap="square">
            <a:spAutoFit/>
          </a:bodyPr>
          <a:lstStyle/>
          <a:p>
            <a:pPr marL="0" marR="0" lvl="0" indent="-228600" algn="r" defTabSz="914400" rtl="0" eaLnBrk="1" fontAlgn="auto" latinLnBrk="0" hangingPunct="1">
              <a:lnSpc>
                <a:spcPct val="9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Danish Council for Refugee Netherlands. </a:t>
            </a:r>
          </a:p>
          <a:p>
            <a:pPr marL="0" marR="0" lvl="0" indent="-228600" algn="r" defTabSz="914400" rtl="0" eaLnBrk="1" fontAlgn="auto" latinLnBrk="0" hangingPunct="1">
              <a:lnSpc>
                <a:spcPct val="9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ERIN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initiated in 2017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4" name="Graphic 13" descr="Flag">
            <a:extLst>
              <a:ext uri="{FF2B5EF4-FFF2-40B4-BE49-F238E27FC236}">
                <a16:creationId xmlns:a16="http://schemas.microsoft.com/office/drawing/2014/main" id="{80B416DA-BFF7-4B31-A7C9-B8C31C16E23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7749353" y="5005712"/>
            <a:ext cx="1162850" cy="1007907"/>
          </a:xfrm>
          <a:prstGeom prst="rect">
            <a:avLst/>
          </a:prstGeom>
        </p:spPr>
      </p:pic>
      <p:sp>
        <p:nvSpPr>
          <p:cNvPr id="25" name="Rectangle 24">
            <a:extLst>
              <a:ext uri="{FF2B5EF4-FFF2-40B4-BE49-F238E27FC236}">
                <a16:creationId xmlns:a16="http://schemas.microsoft.com/office/drawing/2014/main" id="{2607B9AB-70E3-482E-95F2-C77DAE8CC4DB}"/>
              </a:ext>
            </a:extLst>
          </p:cNvPr>
          <p:cNvSpPr/>
          <p:nvPr/>
        </p:nvSpPr>
        <p:spPr>
          <a:xfrm>
            <a:off x="7945827" y="5093724"/>
            <a:ext cx="65274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2010</a:t>
            </a:r>
          </a:p>
        </p:txBody>
      </p:sp>
      <p:grpSp>
        <p:nvGrpSpPr>
          <p:cNvPr id="13" name="Group 12">
            <a:extLst>
              <a:ext uri="{FF2B5EF4-FFF2-40B4-BE49-F238E27FC236}">
                <a16:creationId xmlns:a16="http://schemas.microsoft.com/office/drawing/2014/main" id="{A9CF011A-1C88-7D06-EFD1-1C23B58592F3}"/>
              </a:ext>
            </a:extLst>
          </p:cNvPr>
          <p:cNvGrpSpPr/>
          <p:nvPr/>
        </p:nvGrpSpPr>
        <p:grpSpPr>
          <a:xfrm>
            <a:off x="7325019" y="3314945"/>
            <a:ext cx="856650" cy="1113180"/>
            <a:chOff x="6967542" y="2857264"/>
            <a:chExt cx="856650" cy="1011629"/>
          </a:xfrm>
        </p:grpSpPr>
        <p:grpSp>
          <p:nvGrpSpPr>
            <p:cNvPr id="19" name="Group 18">
              <a:extLst>
                <a:ext uri="{FF2B5EF4-FFF2-40B4-BE49-F238E27FC236}">
                  <a16:creationId xmlns:a16="http://schemas.microsoft.com/office/drawing/2014/main" id="{09589A19-924A-40B1-8BEB-BE683B85AC68}"/>
                </a:ext>
              </a:extLst>
            </p:cNvPr>
            <p:cNvGrpSpPr/>
            <p:nvPr/>
          </p:nvGrpSpPr>
          <p:grpSpPr>
            <a:xfrm>
              <a:off x="6967542" y="2857264"/>
              <a:ext cx="856650" cy="1011629"/>
              <a:chOff x="3244041" y="4115671"/>
              <a:chExt cx="856650" cy="1011629"/>
            </a:xfrm>
            <a:solidFill>
              <a:schemeClr val="tx2">
                <a:lumMod val="75000"/>
              </a:schemeClr>
            </a:solidFill>
          </p:grpSpPr>
          <p:sp>
            <p:nvSpPr>
              <p:cNvPr id="20" name="Rectangle: Rounded Corners 19">
                <a:extLst>
                  <a:ext uri="{FF2B5EF4-FFF2-40B4-BE49-F238E27FC236}">
                    <a16:creationId xmlns:a16="http://schemas.microsoft.com/office/drawing/2014/main" id="{238F7BA6-ED8A-4C6C-8D82-0898E3E44DF4}"/>
                  </a:ext>
                </a:extLst>
              </p:cNvPr>
              <p:cNvSpPr/>
              <p:nvPr/>
            </p:nvSpPr>
            <p:spPr>
              <a:xfrm rot="5400000" flipV="1">
                <a:off x="3531279" y="4495159"/>
                <a:ext cx="830983" cy="720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Pentagon 20">
                <a:extLst>
                  <a:ext uri="{FF2B5EF4-FFF2-40B4-BE49-F238E27FC236}">
                    <a16:creationId xmlns:a16="http://schemas.microsoft.com/office/drawing/2014/main" id="{CC9A5F51-24A7-4CA2-B2BC-9C954660F9D7}"/>
                  </a:ext>
                </a:extLst>
              </p:cNvPr>
              <p:cNvSpPr/>
              <p:nvPr/>
            </p:nvSpPr>
            <p:spPr>
              <a:xfrm flipH="1">
                <a:off x="3244041" y="4200590"/>
                <a:ext cx="856650" cy="37211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D7E44A1A-3031-DF97-E32A-909428DA716D}"/>
                  </a:ext>
                </a:extLst>
              </p:cNvPr>
              <p:cNvSpPr/>
              <p:nvPr/>
            </p:nvSpPr>
            <p:spPr>
              <a:xfrm rot="5400000" flipV="1">
                <a:off x="3531280" y="4675805"/>
                <a:ext cx="830983" cy="720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DEC65120-D220-1782-15D2-E67063C45E10}"/>
                </a:ext>
              </a:extLst>
            </p:cNvPr>
            <p:cNvSpPr/>
            <p:nvPr/>
          </p:nvSpPr>
          <p:spPr>
            <a:xfrm>
              <a:off x="7044588" y="2952068"/>
              <a:ext cx="712212" cy="3356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2013</a:t>
              </a:r>
            </a:p>
          </p:txBody>
        </p:sp>
      </p:grpSp>
      <p:grpSp>
        <p:nvGrpSpPr>
          <p:cNvPr id="22" name="Group 21">
            <a:extLst>
              <a:ext uri="{FF2B5EF4-FFF2-40B4-BE49-F238E27FC236}">
                <a16:creationId xmlns:a16="http://schemas.microsoft.com/office/drawing/2014/main" id="{210B5B03-5F9A-4EF0-BD8D-9C41A133AC76}"/>
              </a:ext>
            </a:extLst>
          </p:cNvPr>
          <p:cNvGrpSpPr/>
          <p:nvPr/>
        </p:nvGrpSpPr>
        <p:grpSpPr>
          <a:xfrm flipH="1">
            <a:off x="3851329" y="2686389"/>
            <a:ext cx="991468" cy="830984"/>
            <a:chOff x="3295819" y="4098414"/>
            <a:chExt cx="856650" cy="830984"/>
          </a:xfrm>
        </p:grpSpPr>
        <p:sp>
          <p:nvSpPr>
            <p:cNvPr id="23" name="Rectangle: Rounded Corners 22">
              <a:extLst>
                <a:ext uri="{FF2B5EF4-FFF2-40B4-BE49-F238E27FC236}">
                  <a16:creationId xmlns:a16="http://schemas.microsoft.com/office/drawing/2014/main" id="{F2BCB7DD-E558-4C1D-8530-2BE005EA2726}"/>
                </a:ext>
              </a:extLst>
            </p:cNvPr>
            <p:cNvSpPr/>
            <p:nvPr/>
          </p:nvSpPr>
          <p:spPr>
            <a:xfrm rot="5400000" flipV="1">
              <a:off x="3440618" y="4477902"/>
              <a:ext cx="830983" cy="72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Pentagon 23">
              <a:extLst>
                <a:ext uri="{FF2B5EF4-FFF2-40B4-BE49-F238E27FC236}">
                  <a16:creationId xmlns:a16="http://schemas.microsoft.com/office/drawing/2014/main" id="{CF6FBAD0-2C08-44D8-89E7-F0902DC695F9}"/>
                </a:ext>
              </a:extLst>
            </p:cNvPr>
            <p:cNvSpPr/>
            <p:nvPr/>
          </p:nvSpPr>
          <p:spPr>
            <a:xfrm flipH="1">
              <a:off x="3295819" y="4163825"/>
              <a:ext cx="856650" cy="372113"/>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DE81C45-5B6C-3083-26C0-C1995FF18F1B}"/>
                </a:ext>
              </a:extLst>
            </p:cNvPr>
            <p:cNvSpPr/>
            <p:nvPr/>
          </p:nvSpPr>
          <p:spPr>
            <a:xfrm rot="5400000" flipV="1">
              <a:off x="3440618" y="4477903"/>
              <a:ext cx="830983" cy="72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26">
            <a:extLst>
              <a:ext uri="{FF2B5EF4-FFF2-40B4-BE49-F238E27FC236}">
                <a16:creationId xmlns:a16="http://schemas.microsoft.com/office/drawing/2014/main" id="{020A16D8-61E1-420E-A624-A5320F6CDF13}"/>
              </a:ext>
            </a:extLst>
          </p:cNvPr>
          <p:cNvSpPr/>
          <p:nvPr/>
        </p:nvSpPr>
        <p:spPr>
          <a:xfrm>
            <a:off x="3895690" y="2753369"/>
            <a:ext cx="652744" cy="369332"/>
          </a:xfrm>
          <a:prstGeom prst="rect">
            <a:avLst/>
          </a:prstGeom>
          <a:solidFill>
            <a:schemeClr val="tx2">
              <a:lumMod val="7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2017</a:t>
            </a:r>
          </a:p>
        </p:txBody>
      </p:sp>
      <p:sp>
        <p:nvSpPr>
          <p:cNvPr id="39" name="Rectangle 38">
            <a:extLst>
              <a:ext uri="{FF2B5EF4-FFF2-40B4-BE49-F238E27FC236}">
                <a16:creationId xmlns:a16="http://schemas.microsoft.com/office/drawing/2014/main" id="{E791D5CE-9517-872C-DDCB-663E8D53721A}"/>
              </a:ext>
            </a:extLst>
          </p:cNvPr>
          <p:cNvSpPr/>
          <p:nvPr/>
        </p:nvSpPr>
        <p:spPr>
          <a:xfrm>
            <a:off x="3895690" y="2766622"/>
            <a:ext cx="652744" cy="369332"/>
          </a:xfrm>
          <a:prstGeom prst="rect">
            <a:avLst/>
          </a:prstGeom>
          <a:solidFill>
            <a:schemeClr val="tx2">
              <a:lumMod val="7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2017</a:t>
            </a:r>
          </a:p>
        </p:txBody>
      </p:sp>
      <p:grpSp>
        <p:nvGrpSpPr>
          <p:cNvPr id="15" name="Group 14">
            <a:extLst>
              <a:ext uri="{FF2B5EF4-FFF2-40B4-BE49-F238E27FC236}">
                <a16:creationId xmlns:a16="http://schemas.microsoft.com/office/drawing/2014/main" id="{1269C2BB-0196-1B0A-5182-68A55D927FD3}"/>
              </a:ext>
            </a:extLst>
          </p:cNvPr>
          <p:cNvGrpSpPr/>
          <p:nvPr/>
        </p:nvGrpSpPr>
        <p:grpSpPr>
          <a:xfrm>
            <a:off x="3308299" y="4295577"/>
            <a:ext cx="901269" cy="830983"/>
            <a:chOff x="3015566" y="4073874"/>
            <a:chExt cx="901269" cy="830983"/>
          </a:xfrm>
        </p:grpSpPr>
        <p:grpSp>
          <p:nvGrpSpPr>
            <p:cNvPr id="18" name="Group 17">
              <a:extLst>
                <a:ext uri="{FF2B5EF4-FFF2-40B4-BE49-F238E27FC236}">
                  <a16:creationId xmlns:a16="http://schemas.microsoft.com/office/drawing/2014/main" id="{E46BBD2C-10A8-4338-B8A1-610DC6A78E94}"/>
                </a:ext>
              </a:extLst>
            </p:cNvPr>
            <p:cNvGrpSpPr/>
            <p:nvPr/>
          </p:nvGrpSpPr>
          <p:grpSpPr>
            <a:xfrm flipH="1">
              <a:off x="3015566" y="4073874"/>
              <a:ext cx="901269" cy="830983"/>
              <a:chOff x="3244041" y="4098414"/>
              <a:chExt cx="856650" cy="830983"/>
            </a:xfrm>
            <a:solidFill>
              <a:schemeClr val="tx2">
                <a:lumMod val="75000"/>
              </a:schemeClr>
            </a:solidFill>
          </p:grpSpPr>
          <p:sp>
            <p:nvSpPr>
              <p:cNvPr id="16" name="Rectangle: Rounded Corners 15">
                <a:extLst>
                  <a:ext uri="{FF2B5EF4-FFF2-40B4-BE49-F238E27FC236}">
                    <a16:creationId xmlns:a16="http://schemas.microsoft.com/office/drawing/2014/main" id="{A83FDB32-E6E0-4D5C-AF86-711242D7B1C5}"/>
                  </a:ext>
                </a:extLst>
              </p:cNvPr>
              <p:cNvSpPr/>
              <p:nvPr/>
            </p:nvSpPr>
            <p:spPr>
              <a:xfrm rot="5400000" flipV="1">
                <a:off x="3440618" y="4477902"/>
                <a:ext cx="830983" cy="720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Pentagon 16">
                <a:extLst>
                  <a:ext uri="{FF2B5EF4-FFF2-40B4-BE49-F238E27FC236}">
                    <a16:creationId xmlns:a16="http://schemas.microsoft.com/office/drawing/2014/main" id="{97D3DB38-55B0-4A01-B584-18C75F8B29E1}"/>
                  </a:ext>
                </a:extLst>
              </p:cNvPr>
              <p:cNvSpPr/>
              <p:nvPr/>
            </p:nvSpPr>
            <p:spPr>
              <a:xfrm flipH="1">
                <a:off x="3244041" y="4188547"/>
                <a:ext cx="856650" cy="37211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CBE3D171-EA52-4FB2-9A5A-2A3417FE2010}"/>
                </a:ext>
              </a:extLst>
            </p:cNvPr>
            <p:cNvSpPr/>
            <p:nvPr/>
          </p:nvSpPr>
          <p:spPr>
            <a:xfrm>
              <a:off x="3046405" y="4172514"/>
              <a:ext cx="65274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2011</a:t>
              </a:r>
            </a:p>
          </p:txBody>
        </p:sp>
      </p:grpSp>
      <p:pic>
        <p:nvPicPr>
          <p:cNvPr id="45" name="Graphic 44" descr="Man">
            <a:extLst>
              <a:ext uri="{FF2B5EF4-FFF2-40B4-BE49-F238E27FC236}">
                <a16:creationId xmlns:a16="http://schemas.microsoft.com/office/drawing/2014/main" id="{B0FA65B2-E9F4-48A9-9E29-9A5357B04DA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181600" y="1339167"/>
            <a:ext cx="914400" cy="914400"/>
          </a:xfrm>
          <a:prstGeom prst="rect">
            <a:avLst/>
          </a:prstGeom>
        </p:spPr>
      </p:pic>
      <p:sp>
        <p:nvSpPr>
          <p:cNvPr id="34" name="Rectangle 33">
            <a:extLst>
              <a:ext uri="{FF2B5EF4-FFF2-40B4-BE49-F238E27FC236}">
                <a16:creationId xmlns:a16="http://schemas.microsoft.com/office/drawing/2014/main" id="{243D7834-B558-4EF3-A9F6-F37D27EC620C}"/>
              </a:ext>
            </a:extLst>
          </p:cNvPr>
          <p:cNvSpPr/>
          <p:nvPr/>
        </p:nvSpPr>
        <p:spPr>
          <a:xfrm>
            <a:off x="3294598" y="-1173176"/>
            <a:ext cx="65274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2022</a:t>
            </a:r>
          </a:p>
        </p:txBody>
      </p:sp>
      <p:sp>
        <p:nvSpPr>
          <p:cNvPr id="35" name="Rectangle 34">
            <a:extLst>
              <a:ext uri="{FF2B5EF4-FFF2-40B4-BE49-F238E27FC236}">
                <a16:creationId xmlns:a16="http://schemas.microsoft.com/office/drawing/2014/main" id="{39E36861-8CAF-441A-8BB4-346F0447B368}"/>
              </a:ext>
            </a:extLst>
          </p:cNvPr>
          <p:cNvSpPr/>
          <p:nvPr/>
        </p:nvSpPr>
        <p:spPr>
          <a:xfrm>
            <a:off x="713861" y="1210463"/>
            <a:ext cx="41577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Closure of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ERRIN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new journey Begins with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FRONTEX</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B25464F-C9E6-FAD6-283C-D2DF20F5DDFF}"/>
              </a:ext>
            </a:extLst>
          </p:cNvPr>
          <p:cNvGrpSpPr/>
          <p:nvPr/>
        </p:nvGrpSpPr>
        <p:grpSpPr>
          <a:xfrm>
            <a:off x="4346335" y="1343268"/>
            <a:ext cx="991468" cy="830983"/>
            <a:chOff x="3882583" y="1879066"/>
            <a:chExt cx="991468" cy="830983"/>
          </a:xfrm>
        </p:grpSpPr>
        <p:grpSp>
          <p:nvGrpSpPr>
            <p:cNvPr id="5" name="Group 4">
              <a:extLst>
                <a:ext uri="{FF2B5EF4-FFF2-40B4-BE49-F238E27FC236}">
                  <a16:creationId xmlns:a16="http://schemas.microsoft.com/office/drawing/2014/main" id="{DE1187A5-A275-4605-956F-CE516E1C54F0}"/>
                </a:ext>
              </a:extLst>
            </p:cNvPr>
            <p:cNvGrpSpPr/>
            <p:nvPr/>
          </p:nvGrpSpPr>
          <p:grpSpPr>
            <a:xfrm flipH="1">
              <a:off x="3882583" y="1879066"/>
              <a:ext cx="991468" cy="830983"/>
              <a:chOff x="3244041" y="4098414"/>
              <a:chExt cx="856650" cy="830983"/>
            </a:xfrm>
          </p:grpSpPr>
          <p:sp>
            <p:nvSpPr>
              <p:cNvPr id="7" name="Rectangle: Rounded Corners 6">
                <a:extLst>
                  <a:ext uri="{FF2B5EF4-FFF2-40B4-BE49-F238E27FC236}">
                    <a16:creationId xmlns:a16="http://schemas.microsoft.com/office/drawing/2014/main" id="{3863A253-EDF7-DBC1-9AB1-28E617CB5049}"/>
                  </a:ext>
                </a:extLst>
              </p:cNvPr>
              <p:cNvSpPr/>
              <p:nvPr/>
            </p:nvSpPr>
            <p:spPr>
              <a:xfrm rot="5400000" flipV="1">
                <a:off x="3440618" y="4477902"/>
                <a:ext cx="830983" cy="7200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Pentagon 7">
                <a:extLst>
                  <a:ext uri="{FF2B5EF4-FFF2-40B4-BE49-F238E27FC236}">
                    <a16:creationId xmlns:a16="http://schemas.microsoft.com/office/drawing/2014/main" id="{2B034B65-73C5-90E7-6C6C-18252116D189}"/>
                  </a:ext>
                </a:extLst>
              </p:cNvPr>
              <p:cNvSpPr/>
              <p:nvPr/>
            </p:nvSpPr>
            <p:spPr>
              <a:xfrm flipH="1">
                <a:off x="3244041" y="4188547"/>
                <a:ext cx="856650" cy="372113"/>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4E87D04F-E0A7-87B8-BB78-0CEF6B1064CA}"/>
                </a:ext>
              </a:extLst>
            </p:cNvPr>
            <p:cNvSpPr/>
            <p:nvPr/>
          </p:nvSpPr>
          <p:spPr>
            <a:xfrm>
              <a:off x="3893231" y="1983069"/>
              <a:ext cx="652744" cy="369332"/>
            </a:xfrm>
            <a:prstGeom prst="rect">
              <a:avLst/>
            </a:prstGeom>
            <a:solidFill>
              <a:schemeClr val="tx2">
                <a:lumMod val="75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2022</a:t>
              </a:r>
            </a:p>
          </p:txBody>
        </p:sp>
      </p:grpSp>
      <p:sp>
        <p:nvSpPr>
          <p:cNvPr id="37" name="Rectangle 36">
            <a:extLst>
              <a:ext uri="{FF2B5EF4-FFF2-40B4-BE49-F238E27FC236}">
                <a16:creationId xmlns:a16="http://schemas.microsoft.com/office/drawing/2014/main" id="{08522803-1664-E20E-0A15-A52E304714C2}"/>
              </a:ext>
            </a:extLst>
          </p:cNvPr>
          <p:cNvSpPr/>
          <p:nvPr/>
        </p:nvSpPr>
        <p:spPr>
          <a:xfrm>
            <a:off x="8146816" y="1884268"/>
            <a:ext cx="1306235" cy="424732"/>
          </a:xfrm>
          <a:prstGeom prst="rect">
            <a:avLst/>
          </a:prstGeom>
        </p:spPr>
        <p:txBody>
          <a:bodyPr wrap="square">
            <a:spAutoFit/>
          </a:bodyPr>
          <a:lstStyle/>
          <a:p>
            <a:pPr marL="0" marR="0" lvl="0" indent="-228600" algn="r" defTabSz="914400" rtl="0" eaLnBrk="1" fontAlgn="auto" latinLnBrk="0" hangingPunct="1">
              <a:lnSpc>
                <a:spcPct val="9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ERIN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49" name="Group 48">
            <a:extLst>
              <a:ext uri="{FF2B5EF4-FFF2-40B4-BE49-F238E27FC236}">
                <a16:creationId xmlns:a16="http://schemas.microsoft.com/office/drawing/2014/main" id="{C22614DD-A674-42A9-44DC-A689ED8B4E37}"/>
              </a:ext>
            </a:extLst>
          </p:cNvPr>
          <p:cNvGrpSpPr/>
          <p:nvPr/>
        </p:nvGrpSpPr>
        <p:grpSpPr>
          <a:xfrm>
            <a:off x="7307311" y="1868416"/>
            <a:ext cx="856650" cy="1113180"/>
            <a:chOff x="6967542" y="2857264"/>
            <a:chExt cx="856650" cy="1011629"/>
          </a:xfrm>
        </p:grpSpPr>
        <p:grpSp>
          <p:nvGrpSpPr>
            <p:cNvPr id="50" name="Group 49">
              <a:extLst>
                <a:ext uri="{FF2B5EF4-FFF2-40B4-BE49-F238E27FC236}">
                  <a16:creationId xmlns:a16="http://schemas.microsoft.com/office/drawing/2014/main" id="{3BEDBF44-2D93-FFEA-0FD6-5C4BF28AFE3E}"/>
                </a:ext>
              </a:extLst>
            </p:cNvPr>
            <p:cNvGrpSpPr/>
            <p:nvPr/>
          </p:nvGrpSpPr>
          <p:grpSpPr>
            <a:xfrm>
              <a:off x="6967542" y="2857264"/>
              <a:ext cx="856650" cy="1011629"/>
              <a:chOff x="3244041" y="4115671"/>
              <a:chExt cx="856650" cy="1011629"/>
            </a:xfrm>
            <a:solidFill>
              <a:schemeClr val="tx2">
                <a:lumMod val="75000"/>
              </a:schemeClr>
            </a:solidFill>
          </p:grpSpPr>
          <p:sp>
            <p:nvSpPr>
              <p:cNvPr id="52" name="Rectangle: Rounded Corners 51">
                <a:extLst>
                  <a:ext uri="{FF2B5EF4-FFF2-40B4-BE49-F238E27FC236}">
                    <a16:creationId xmlns:a16="http://schemas.microsoft.com/office/drawing/2014/main" id="{65735AAE-8280-E968-531D-AD536A367EE1}"/>
                  </a:ext>
                </a:extLst>
              </p:cNvPr>
              <p:cNvSpPr/>
              <p:nvPr/>
            </p:nvSpPr>
            <p:spPr>
              <a:xfrm rot="5400000" flipV="1">
                <a:off x="3531279" y="4495159"/>
                <a:ext cx="830983" cy="720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Pentagon 52">
                <a:extLst>
                  <a:ext uri="{FF2B5EF4-FFF2-40B4-BE49-F238E27FC236}">
                    <a16:creationId xmlns:a16="http://schemas.microsoft.com/office/drawing/2014/main" id="{E43388EA-9040-D6CD-F2E1-8CB47C30E45D}"/>
                  </a:ext>
                </a:extLst>
              </p:cNvPr>
              <p:cNvSpPr/>
              <p:nvPr/>
            </p:nvSpPr>
            <p:spPr>
              <a:xfrm flipH="1">
                <a:off x="3244041" y="4200590"/>
                <a:ext cx="856650" cy="37211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D07FF0B9-4554-40EE-9F2E-FF1BD522D50E}"/>
                  </a:ext>
                </a:extLst>
              </p:cNvPr>
              <p:cNvSpPr/>
              <p:nvPr/>
            </p:nvSpPr>
            <p:spPr>
              <a:xfrm rot="5400000" flipV="1">
                <a:off x="3531280" y="4675805"/>
                <a:ext cx="830983" cy="720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Rectangle 50">
              <a:extLst>
                <a:ext uri="{FF2B5EF4-FFF2-40B4-BE49-F238E27FC236}">
                  <a16:creationId xmlns:a16="http://schemas.microsoft.com/office/drawing/2014/main" id="{2D30CA95-EAFD-55E2-0439-D20AE0ADE018}"/>
                </a:ext>
              </a:extLst>
            </p:cNvPr>
            <p:cNvSpPr/>
            <p:nvPr/>
          </p:nvSpPr>
          <p:spPr>
            <a:xfrm>
              <a:off x="7044588" y="2952068"/>
              <a:ext cx="712212" cy="3356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2018</a:t>
              </a:r>
            </a:p>
          </p:txBody>
        </p:sp>
      </p:grpSp>
      <p:sp>
        <p:nvSpPr>
          <p:cNvPr id="56" name="Freeform: Shape 55">
            <a:extLst>
              <a:ext uri="{FF2B5EF4-FFF2-40B4-BE49-F238E27FC236}">
                <a16:creationId xmlns:a16="http://schemas.microsoft.com/office/drawing/2014/main" id="{6A8D1E9C-CC3A-F61F-1EE6-5F406063E50D}"/>
              </a:ext>
            </a:extLst>
          </p:cNvPr>
          <p:cNvSpPr/>
          <p:nvPr/>
        </p:nvSpPr>
        <p:spPr>
          <a:xfrm>
            <a:off x="3580264" y="2091045"/>
            <a:ext cx="5193650" cy="3873809"/>
          </a:xfrm>
          <a:custGeom>
            <a:avLst/>
            <a:gdLst>
              <a:gd name="connsiteX0" fmla="*/ 5049386 w 5193650"/>
              <a:gd name="connsiteY0" fmla="*/ 3852555 h 3873809"/>
              <a:gd name="connsiteX1" fmla="*/ 4954136 w 5193650"/>
              <a:gd name="connsiteY1" fmla="*/ 3833505 h 3873809"/>
              <a:gd name="connsiteX2" fmla="*/ 1136 w 5193650"/>
              <a:gd name="connsiteY2" fmla="*/ 3052455 h 3873809"/>
              <a:gd name="connsiteX3" fmla="*/ 4458836 w 5193650"/>
              <a:gd name="connsiteY3" fmla="*/ 2366655 h 3873809"/>
              <a:gd name="connsiteX4" fmla="*/ 591686 w 5193650"/>
              <a:gd name="connsiteY4" fmla="*/ 1433205 h 3873809"/>
              <a:gd name="connsiteX5" fmla="*/ 4458836 w 5193650"/>
              <a:gd name="connsiteY5" fmla="*/ 918855 h 3873809"/>
              <a:gd name="connsiteX6" fmla="*/ 1067936 w 5193650"/>
              <a:gd name="connsiteY6" fmla="*/ 80655 h 3873809"/>
              <a:gd name="connsiteX7" fmla="*/ 1010786 w 5193650"/>
              <a:gd name="connsiteY7" fmla="*/ 80655 h 38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3650" h="3873809">
                <a:moveTo>
                  <a:pt x="5049386" y="3852555"/>
                </a:moveTo>
                <a:cubicBezTo>
                  <a:pt x="5422448" y="3909705"/>
                  <a:pt x="4954136" y="3833505"/>
                  <a:pt x="4954136" y="3833505"/>
                </a:cubicBezTo>
                <a:cubicBezTo>
                  <a:pt x="4112761" y="3700155"/>
                  <a:pt x="83686" y="3296930"/>
                  <a:pt x="1136" y="3052455"/>
                </a:cubicBezTo>
                <a:cubicBezTo>
                  <a:pt x="-81414" y="2807980"/>
                  <a:pt x="4360411" y="2636530"/>
                  <a:pt x="4458836" y="2366655"/>
                </a:cubicBezTo>
                <a:cubicBezTo>
                  <a:pt x="4557261" y="2096780"/>
                  <a:pt x="591686" y="1674505"/>
                  <a:pt x="591686" y="1433205"/>
                </a:cubicBezTo>
                <a:cubicBezTo>
                  <a:pt x="591686" y="1191905"/>
                  <a:pt x="4379461" y="1144280"/>
                  <a:pt x="4458836" y="918855"/>
                </a:cubicBezTo>
                <a:cubicBezTo>
                  <a:pt x="4538211" y="693430"/>
                  <a:pt x="1642611" y="220355"/>
                  <a:pt x="1067936" y="80655"/>
                </a:cubicBezTo>
                <a:cubicBezTo>
                  <a:pt x="493261" y="-59045"/>
                  <a:pt x="752023" y="10805"/>
                  <a:pt x="1010786" y="80655"/>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08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electronics&#10;&#10;Description automatically generated">
            <a:extLst>
              <a:ext uri="{FF2B5EF4-FFF2-40B4-BE49-F238E27FC236}">
                <a16:creationId xmlns:a16="http://schemas.microsoft.com/office/drawing/2014/main" id="{2DF6ED8F-A873-F60E-920D-E6A50530D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45957"/>
          </a:xfrm>
          <a:prstGeom prst="rect">
            <a:avLst/>
          </a:prstGeom>
        </p:spPr>
      </p:pic>
      <p:sp>
        <p:nvSpPr>
          <p:cNvPr id="4" name="Content Placeholder 2">
            <a:extLst>
              <a:ext uri="{FF2B5EF4-FFF2-40B4-BE49-F238E27FC236}">
                <a16:creationId xmlns:a16="http://schemas.microsoft.com/office/drawing/2014/main" id="{2911DA59-6DA4-4CF6-81CC-320380E0784E}"/>
              </a:ext>
            </a:extLst>
          </p:cNvPr>
          <p:cNvSpPr txBox="1">
            <a:spLocks/>
          </p:cNvSpPr>
          <p:nvPr/>
        </p:nvSpPr>
        <p:spPr>
          <a:xfrm>
            <a:off x="283099" y="1401344"/>
            <a:ext cx="7627590" cy="47181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Returnee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Pre-departure counseling services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EPI (BAMF, UKHO, OFII, BMI + FEDASIL, DMII, R&amp;DS)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CIB</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a:r>
            <a:b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br>
            <a:r>
              <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Local SP-CARITAS INDIA</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fr-BE" sz="2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5" name="Rounded Rectangle 4">
            <a:extLst>
              <a:ext uri="{FF2B5EF4-FFF2-40B4-BE49-F238E27FC236}">
                <a16:creationId xmlns:a16="http://schemas.microsoft.com/office/drawing/2014/main" id="{8F31FE0A-C3C8-4407-99CF-2C1A4C54F018}"/>
              </a:ext>
            </a:extLst>
          </p:cNvPr>
          <p:cNvSpPr/>
          <p:nvPr/>
        </p:nvSpPr>
        <p:spPr>
          <a:xfrm>
            <a:off x="7145707" y="1610962"/>
            <a:ext cx="3960439" cy="611360"/>
          </a:xfrm>
          <a:prstGeom prst="roundRect">
            <a:avLst/>
          </a:prstGeom>
          <a:solidFill>
            <a:schemeClr val="tx2">
              <a:lumMod val="60000"/>
              <a:lumOff val="40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white"/>
                </a:solidFill>
                <a:effectLst/>
                <a:uLnTx/>
                <a:uFillTx/>
                <a:latin typeface="Calibri" panose="020F0502020204030204"/>
                <a:ea typeface="+mn-ea"/>
                <a:cs typeface="+mn-cs"/>
              </a:rPr>
              <a:t>Leaflet at Asylum Centre, through friends, NGOs &amp;CSO </a:t>
            </a: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a:extLst>
              <a:ext uri="{FF2B5EF4-FFF2-40B4-BE49-F238E27FC236}">
                <a16:creationId xmlns:a16="http://schemas.microsoft.com/office/drawing/2014/main" id="{D8F5971E-40F8-42D9-81F6-4A05A0E44706}"/>
              </a:ext>
            </a:extLst>
          </p:cNvPr>
          <p:cNvSpPr/>
          <p:nvPr/>
        </p:nvSpPr>
        <p:spPr>
          <a:xfrm>
            <a:off x="7188260" y="2665696"/>
            <a:ext cx="3960438" cy="432048"/>
          </a:xfrm>
          <a:prstGeom prst="roundRect">
            <a:avLst/>
          </a:prstGeom>
          <a:solidFill>
            <a:schemeClr val="tx2">
              <a:lumMod val="60000"/>
              <a:lumOff val="40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white"/>
                </a:solidFill>
                <a:effectLst/>
                <a:uLnTx/>
                <a:uFillTx/>
                <a:latin typeface="Calibri" panose="020F0502020204030204"/>
                <a:ea typeface="+mn-ea"/>
                <a:cs typeface="+mn-cs"/>
              </a:rPr>
              <a:t>Registration form, application form</a:t>
            </a:r>
          </a:p>
        </p:txBody>
      </p:sp>
      <p:sp>
        <p:nvSpPr>
          <p:cNvPr id="7" name="Rounded Rectangle 6">
            <a:extLst>
              <a:ext uri="{FF2B5EF4-FFF2-40B4-BE49-F238E27FC236}">
                <a16:creationId xmlns:a16="http://schemas.microsoft.com/office/drawing/2014/main" id="{0511E5D0-BE83-45BE-8E1A-983374871093}"/>
              </a:ext>
            </a:extLst>
          </p:cNvPr>
          <p:cNvSpPr/>
          <p:nvPr/>
        </p:nvSpPr>
        <p:spPr>
          <a:xfrm>
            <a:off x="7188258" y="3562460"/>
            <a:ext cx="3960440" cy="611360"/>
          </a:xfrm>
          <a:prstGeom prst="roundRect">
            <a:avLst/>
          </a:prstGeom>
          <a:solidFill>
            <a:schemeClr val="tx2">
              <a:lumMod val="60000"/>
              <a:lumOff val="40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white"/>
                </a:solidFill>
                <a:effectLst/>
                <a:uLnTx/>
                <a:uFillTx/>
                <a:latin typeface="Calibri" panose="020F0502020204030204"/>
                <a:ea typeface="+mn-ea"/>
                <a:cs typeface="+mn-cs"/>
              </a:rPr>
              <a:t>National annex, reg form, eligibility confirmation</a:t>
            </a:r>
          </a:p>
        </p:txBody>
      </p:sp>
      <p:sp>
        <p:nvSpPr>
          <p:cNvPr id="8" name="Rounded Rectangle 7">
            <a:extLst>
              <a:ext uri="{FF2B5EF4-FFF2-40B4-BE49-F238E27FC236}">
                <a16:creationId xmlns:a16="http://schemas.microsoft.com/office/drawing/2014/main" id="{BB7BDF81-41B7-47C5-BFC3-7074312F752F}"/>
              </a:ext>
            </a:extLst>
          </p:cNvPr>
          <p:cNvSpPr/>
          <p:nvPr/>
        </p:nvSpPr>
        <p:spPr>
          <a:xfrm>
            <a:off x="7172881" y="4638537"/>
            <a:ext cx="3933265" cy="432048"/>
          </a:xfrm>
          <a:prstGeom prst="roundRect">
            <a:avLst/>
          </a:prstGeom>
          <a:solidFill>
            <a:schemeClr val="tx2">
              <a:lumMod val="60000"/>
              <a:lumOff val="40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white"/>
                </a:solidFill>
                <a:effectLst/>
                <a:uLnTx/>
                <a:uFillTx/>
                <a:latin typeface="Calibri" panose="020F0502020204030204"/>
                <a:ea typeface="+mn-ea"/>
                <a:cs typeface="+mn-cs"/>
              </a:rPr>
              <a:t>Fwd all docs and information</a:t>
            </a:r>
          </a:p>
        </p:txBody>
      </p:sp>
      <p:cxnSp>
        <p:nvCxnSpPr>
          <p:cNvPr id="9" name="Straight Arrow Connector 8">
            <a:extLst>
              <a:ext uri="{FF2B5EF4-FFF2-40B4-BE49-F238E27FC236}">
                <a16:creationId xmlns:a16="http://schemas.microsoft.com/office/drawing/2014/main" id="{A108656B-BE49-46A6-8DF3-8B7C7329386C}"/>
              </a:ext>
            </a:extLst>
          </p:cNvPr>
          <p:cNvCxnSpPr/>
          <p:nvPr/>
        </p:nvCxnSpPr>
        <p:spPr>
          <a:xfrm>
            <a:off x="4578385" y="4604610"/>
            <a:ext cx="11336" cy="355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513131-006D-44B5-BB31-7EEA2D0EE13A}"/>
              </a:ext>
            </a:extLst>
          </p:cNvPr>
          <p:cNvCxnSpPr/>
          <p:nvPr/>
        </p:nvCxnSpPr>
        <p:spPr>
          <a:xfrm>
            <a:off x="4578385" y="3543300"/>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DB7153-CBF6-49B8-9871-0ABEC6DE0BD0}"/>
              </a:ext>
            </a:extLst>
          </p:cNvPr>
          <p:cNvCxnSpPr/>
          <p:nvPr/>
        </p:nvCxnSpPr>
        <p:spPr>
          <a:xfrm>
            <a:off x="4565427" y="2618591"/>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048FDD-DD8B-4D2A-A586-210464BEA734}"/>
              </a:ext>
            </a:extLst>
          </p:cNvPr>
          <p:cNvCxnSpPr/>
          <p:nvPr/>
        </p:nvCxnSpPr>
        <p:spPr>
          <a:xfrm>
            <a:off x="4554091" y="179027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B899AEA-6DCD-C146-9EFA-497A4DED37F3}"/>
              </a:ext>
            </a:extLst>
          </p:cNvPr>
          <p:cNvSpPr txBox="1"/>
          <p:nvPr/>
        </p:nvSpPr>
        <p:spPr>
          <a:xfrm>
            <a:off x="3928444" y="339999"/>
            <a:ext cx="556702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PROCEDURES: PRE-RETURN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38460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electronics&#10;&#10;Description automatically generated">
            <a:extLst>
              <a:ext uri="{FF2B5EF4-FFF2-40B4-BE49-F238E27FC236}">
                <a16:creationId xmlns:a16="http://schemas.microsoft.com/office/drawing/2014/main" id="{CDEA71CF-901D-430F-DB22-C9E989B4F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245957"/>
          </a:xfrm>
          <a:prstGeom prst="rect">
            <a:avLst/>
          </a:prstGeom>
        </p:spPr>
      </p:pic>
      <p:pic>
        <p:nvPicPr>
          <p:cNvPr id="6" name="Picture 5">
            <a:extLst>
              <a:ext uri="{FF2B5EF4-FFF2-40B4-BE49-F238E27FC236}">
                <a16:creationId xmlns:a16="http://schemas.microsoft.com/office/drawing/2014/main" id="{C367A3A5-F966-49BE-BEFB-61F735409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543" y="995979"/>
            <a:ext cx="5086007" cy="5240861"/>
          </a:xfrm>
          <a:prstGeom prst="rect">
            <a:avLst/>
          </a:prstGeom>
        </p:spPr>
      </p:pic>
      <p:sp>
        <p:nvSpPr>
          <p:cNvPr id="4" name="Rectangle 3">
            <a:extLst>
              <a:ext uri="{FF2B5EF4-FFF2-40B4-BE49-F238E27FC236}">
                <a16:creationId xmlns:a16="http://schemas.microsoft.com/office/drawing/2014/main" id="{16E6722B-DA32-4FF8-A561-971D41B7B1FF}"/>
              </a:ext>
            </a:extLst>
          </p:cNvPr>
          <p:cNvSpPr/>
          <p:nvPr/>
        </p:nvSpPr>
        <p:spPr>
          <a:xfrm>
            <a:off x="2824761" y="5121791"/>
            <a:ext cx="2777688" cy="84289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91D24D3-8159-41D9-962A-2811B2379D0C}"/>
              </a:ext>
            </a:extLst>
          </p:cNvPr>
          <p:cNvSpPr txBox="1">
            <a:spLocks noChangeArrowheads="1"/>
          </p:cNvSpPr>
          <p:nvPr/>
        </p:nvSpPr>
        <p:spPr bwMode="auto">
          <a:xfrm>
            <a:off x="6887469" y="5287805"/>
            <a:ext cx="5157910" cy="523220"/>
          </a:xfrm>
          <a:prstGeom prst="rect">
            <a:avLst/>
          </a:prstGeom>
          <a:solidFill>
            <a:srgbClr val="FFFF00"/>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Map of India showing number of Caritas India Field Partners for Reintegration Programme (31 partners for ERRIN Programme)</a:t>
            </a:r>
          </a:p>
        </p:txBody>
      </p:sp>
      <p:sp>
        <p:nvSpPr>
          <p:cNvPr id="59" name="Oval 58">
            <a:extLst>
              <a:ext uri="{FF2B5EF4-FFF2-40B4-BE49-F238E27FC236}">
                <a16:creationId xmlns:a16="http://schemas.microsoft.com/office/drawing/2014/main" id="{47DD3FDC-2629-4F3D-85D9-EAEA93BDFAF0}"/>
              </a:ext>
            </a:extLst>
          </p:cNvPr>
          <p:cNvSpPr/>
          <p:nvPr/>
        </p:nvSpPr>
        <p:spPr>
          <a:xfrm>
            <a:off x="6071063" y="2592987"/>
            <a:ext cx="138550" cy="136547"/>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Box 32">
            <a:extLst>
              <a:ext uri="{FF2B5EF4-FFF2-40B4-BE49-F238E27FC236}">
                <a16:creationId xmlns:a16="http://schemas.microsoft.com/office/drawing/2014/main" id="{87D1BD3C-7C7C-4ACE-A1CF-01F3B67AFF80}"/>
              </a:ext>
            </a:extLst>
          </p:cNvPr>
          <p:cNvSpPr txBox="1">
            <a:spLocks noChangeArrowheads="1"/>
          </p:cNvSpPr>
          <p:nvPr/>
        </p:nvSpPr>
        <p:spPr bwMode="auto">
          <a:xfrm>
            <a:off x="9207701" y="2903037"/>
            <a:ext cx="2983781" cy="338554"/>
          </a:xfrm>
          <a:prstGeom prst="rect">
            <a:avLst/>
          </a:prstGeom>
          <a:solidFill>
            <a:schemeClr val="accent6">
              <a:lumMod val="75000"/>
            </a:scheme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Central India (1 Partner)</a:t>
            </a:r>
          </a:p>
        </p:txBody>
      </p:sp>
      <p:sp>
        <p:nvSpPr>
          <p:cNvPr id="31" name="TextBox 32">
            <a:extLst>
              <a:ext uri="{FF2B5EF4-FFF2-40B4-BE49-F238E27FC236}">
                <a16:creationId xmlns:a16="http://schemas.microsoft.com/office/drawing/2014/main" id="{3FDD431D-758F-4FD8-9D8F-68C840E15126}"/>
              </a:ext>
            </a:extLst>
          </p:cNvPr>
          <p:cNvSpPr txBox="1">
            <a:spLocks noChangeArrowheads="1"/>
          </p:cNvSpPr>
          <p:nvPr/>
        </p:nvSpPr>
        <p:spPr bwMode="auto">
          <a:xfrm>
            <a:off x="3557592" y="2251063"/>
            <a:ext cx="1644898" cy="338554"/>
          </a:xfrm>
          <a:prstGeom prst="rect">
            <a:avLst/>
          </a:prstGeom>
          <a:solidFill>
            <a:schemeClr val="accent6">
              <a:lumMod val="7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West (5 Partners)</a:t>
            </a:r>
          </a:p>
        </p:txBody>
      </p:sp>
      <p:sp>
        <p:nvSpPr>
          <p:cNvPr id="29" name="Rectangle 28">
            <a:extLst>
              <a:ext uri="{FF2B5EF4-FFF2-40B4-BE49-F238E27FC236}">
                <a16:creationId xmlns:a16="http://schemas.microsoft.com/office/drawing/2014/main" id="{EABE16C3-4C97-4425-92FA-52ABD0D82305}"/>
              </a:ext>
            </a:extLst>
          </p:cNvPr>
          <p:cNvSpPr/>
          <p:nvPr/>
        </p:nvSpPr>
        <p:spPr>
          <a:xfrm>
            <a:off x="125777" y="1565391"/>
            <a:ext cx="3532642" cy="3333220"/>
          </a:xfrm>
          <a:prstGeom prst="rect">
            <a:avLst/>
          </a:prstGeom>
        </p:spPr>
        <p:txBody>
          <a:bodyPr wrap="square">
            <a:spAutoFit/>
          </a:bodyPr>
          <a:lstStyle/>
          <a:p>
            <a:pPr marL="457200" marR="0" lvl="0" indent="-280988"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High Migration States are </a:t>
            </a:r>
            <a:r>
              <a:rPr kumimoji="0" lang="en-US" sz="1800" b="1" i="1" u="none" strike="noStrike" kern="1200" cap="none" spc="0" normalizeH="0" baseline="0" noProof="0" dirty="0">
                <a:ln>
                  <a:noFill/>
                </a:ln>
                <a:solidFill>
                  <a:srgbClr val="002060"/>
                </a:solidFill>
                <a:effectLst/>
                <a:uLnTx/>
                <a:uFillTx/>
                <a:latin typeface="Calibri" panose="020F0502020204030204"/>
                <a:ea typeface="+mn-ea"/>
                <a:cs typeface="+mn-cs"/>
              </a:rPr>
              <a:t>Gujarat,</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800" b="1" i="1" u="none" strike="noStrike" kern="1200" cap="none" spc="0" normalizeH="0" baseline="0" noProof="0" dirty="0">
                <a:ln>
                  <a:noFill/>
                </a:ln>
                <a:solidFill>
                  <a:srgbClr val="002060"/>
                </a:solidFill>
                <a:effectLst/>
                <a:uLnTx/>
                <a:uFillTx/>
                <a:latin typeface="Calibri" panose="020F0502020204030204"/>
                <a:ea typeface="+mn-ea"/>
                <a:cs typeface="+mn-cs"/>
              </a:rPr>
              <a:t>Punjab &amp; Haryana</a:t>
            </a:r>
          </a:p>
          <a:p>
            <a:pPr marL="457200" marR="0" lvl="0" indent="-280988"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280988"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Other states includes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Telangana &amp; Andhra</a:t>
            </a:r>
          </a:p>
          <a:p>
            <a:pPr marL="457200" marR="0" lvl="0" indent="-280988" algn="l" defTabSz="914400" rtl="0" eaLnBrk="1" fontAlgn="auto" latinLnBrk="0" hangingPunct="1">
              <a:lnSpc>
                <a:spcPct val="90000"/>
              </a:lnSpc>
              <a:spcBef>
                <a:spcPts val="0"/>
              </a:spcBef>
              <a:spcAft>
                <a:spcPts val="0"/>
              </a:spcAft>
              <a:buClrTx/>
              <a:buSzTx/>
              <a:buFontTx/>
              <a:buNone/>
              <a:tabLst>
                <a:tab pos="457200" algn="l"/>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Pradesh, Tamil Nadu, Kerala, Karnataka,</a:t>
            </a:r>
          </a:p>
          <a:p>
            <a:pPr marL="457200" marR="0" lvl="0" indent="-280988" algn="l" defTabSz="914400" rtl="0" eaLnBrk="1" fontAlgn="auto" latinLnBrk="0" hangingPunct="1">
              <a:lnSpc>
                <a:spcPct val="90000"/>
              </a:lnSpc>
              <a:spcBef>
                <a:spcPts val="0"/>
              </a:spcBef>
              <a:spcAft>
                <a:spcPts val="0"/>
              </a:spcAft>
              <a:buClrTx/>
              <a:buSzTx/>
              <a:buFontTx/>
              <a:buNone/>
              <a:tabLst>
                <a:tab pos="457200" algn="l"/>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West Bengal, Maharashtra and Delhi</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280988" algn="l" defTabSz="914400" rtl="0" eaLnBrk="1" fontAlgn="auto" latinLnBrk="0" hangingPunct="1">
              <a:lnSpc>
                <a:spcPct val="90000"/>
              </a:lnSpc>
              <a:spcBef>
                <a:spcPts val="0"/>
              </a:spcBef>
              <a:spcAft>
                <a:spcPts val="0"/>
              </a:spcAft>
              <a:buClrTx/>
              <a:buSzTx/>
              <a:buFontTx/>
              <a:buNone/>
              <a:tabLst>
                <a:tab pos="457200" algn="l"/>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1" indent="-280988"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 total of 627 returnees reintegrated within 4 years from the European Countries</a:t>
            </a:r>
          </a:p>
        </p:txBody>
      </p:sp>
      <p:sp>
        <p:nvSpPr>
          <p:cNvPr id="72" name="TextBox 32">
            <a:extLst>
              <a:ext uri="{FF2B5EF4-FFF2-40B4-BE49-F238E27FC236}">
                <a16:creationId xmlns:a16="http://schemas.microsoft.com/office/drawing/2014/main" id="{E69EF91E-5A6E-4A4F-BDF3-513A82038161}"/>
              </a:ext>
            </a:extLst>
          </p:cNvPr>
          <p:cNvSpPr txBox="1">
            <a:spLocks noChangeArrowheads="1"/>
          </p:cNvSpPr>
          <p:nvPr/>
        </p:nvSpPr>
        <p:spPr bwMode="auto">
          <a:xfrm>
            <a:off x="8242679" y="4774397"/>
            <a:ext cx="2217934" cy="338554"/>
          </a:xfrm>
          <a:prstGeom prst="rect">
            <a:avLst/>
          </a:prstGeom>
          <a:solidFill>
            <a:schemeClr val="accent6">
              <a:lumMod val="7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South (19 Partners)</a:t>
            </a:r>
          </a:p>
        </p:txBody>
      </p:sp>
      <p:sp>
        <p:nvSpPr>
          <p:cNvPr id="73" name="TextBox 32">
            <a:extLst>
              <a:ext uri="{FF2B5EF4-FFF2-40B4-BE49-F238E27FC236}">
                <a16:creationId xmlns:a16="http://schemas.microsoft.com/office/drawing/2014/main" id="{95469FB4-F280-4FEB-8DD2-BCDB65BC2592}"/>
              </a:ext>
            </a:extLst>
          </p:cNvPr>
          <p:cNvSpPr txBox="1">
            <a:spLocks noChangeArrowheads="1"/>
          </p:cNvSpPr>
          <p:nvPr/>
        </p:nvSpPr>
        <p:spPr bwMode="auto">
          <a:xfrm>
            <a:off x="7856774" y="1464972"/>
            <a:ext cx="2028641" cy="338554"/>
          </a:xfrm>
          <a:prstGeom prst="rect">
            <a:avLst/>
          </a:prstGeom>
          <a:solidFill>
            <a:schemeClr val="accent6">
              <a:lumMod val="75000"/>
            </a:schemeClr>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North (5 Partners)</a:t>
            </a:r>
          </a:p>
        </p:txBody>
      </p:sp>
      <p:sp>
        <p:nvSpPr>
          <p:cNvPr id="3" name="TextBox 2">
            <a:extLst>
              <a:ext uri="{FF2B5EF4-FFF2-40B4-BE49-F238E27FC236}">
                <a16:creationId xmlns:a16="http://schemas.microsoft.com/office/drawing/2014/main" id="{D4F53C99-3FE6-4C8D-A157-FB42F12DA5A8}"/>
              </a:ext>
            </a:extLst>
          </p:cNvPr>
          <p:cNvSpPr txBox="1"/>
          <p:nvPr/>
        </p:nvSpPr>
        <p:spPr>
          <a:xfrm>
            <a:off x="2941492" y="5152999"/>
            <a:ext cx="2841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Geographical Presence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Field Partners</a:t>
            </a:r>
          </a:p>
        </p:txBody>
      </p:sp>
      <p:sp>
        <p:nvSpPr>
          <p:cNvPr id="76" name="Oval 75">
            <a:extLst>
              <a:ext uri="{FF2B5EF4-FFF2-40B4-BE49-F238E27FC236}">
                <a16:creationId xmlns:a16="http://schemas.microsoft.com/office/drawing/2014/main" id="{86836D6D-4B50-49C9-BC55-244EE8A42471}"/>
              </a:ext>
            </a:extLst>
          </p:cNvPr>
          <p:cNvSpPr/>
          <p:nvPr/>
        </p:nvSpPr>
        <p:spPr>
          <a:xfrm flipV="1">
            <a:off x="3008933" y="5596723"/>
            <a:ext cx="114756" cy="9472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715E9060-7A2E-4D0A-8896-5D5EDEF95BA4}"/>
              </a:ext>
            </a:extLst>
          </p:cNvPr>
          <p:cNvSpPr/>
          <p:nvPr/>
        </p:nvSpPr>
        <p:spPr>
          <a:xfrm>
            <a:off x="3008934" y="5313263"/>
            <a:ext cx="114756" cy="94727"/>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3">
            <a:extLst>
              <a:ext uri="{FF2B5EF4-FFF2-40B4-BE49-F238E27FC236}">
                <a16:creationId xmlns:a16="http://schemas.microsoft.com/office/drawing/2014/main" id="{0E70010F-1BAB-E8CE-059B-EA6AD5583EA2}"/>
              </a:ext>
            </a:extLst>
          </p:cNvPr>
          <p:cNvSpPr txBox="1">
            <a:spLocks noChangeArrowheads="1"/>
          </p:cNvSpPr>
          <p:nvPr/>
        </p:nvSpPr>
        <p:spPr bwMode="auto">
          <a:xfrm>
            <a:off x="3536518" y="287081"/>
            <a:ext cx="4774606" cy="580325"/>
          </a:xfrm>
          <a:prstGeom prst="rect">
            <a:avLst/>
          </a:prstGeom>
          <a:noFill/>
          <a:ln w="9525">
            <a:noFill/>
            <a:miter lim="800000"/>
            <a:headEnd/>
            <a:tailEnd/>
          </a:ln>
        </p:spPr>
        <p:txBody>
          <a:bodyPr/>
          <a:lstStyle/>
          <a:p>
            <a:pPr marL="342887" marR="0" lvl="0" indent="-342887" algn="ctr"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ERRIN NETWORK IN INDIA</a:t>
            </a:r>
          </a:p>
        </p:txBody>
      </p:sp>
      <p:sp>
        <p:nvSpPr>
          <p:cNvPr id="88" name="Oval 87">
            <a:extLst>
              <a:ext uri="{FF2B5EF4-FFF2-40B4-BE49-F238E27FC236}">
                <a16:creationId xmlns:a16="http://schemas.microsoft.com/office/drawing/2014/main" id="{DDCDCEAE-F9B6-EAC4-9CB7-FCB3B36852B1}"/>
              </a:ext>
            </a:extLst>
          </p:cNvPr>
          <p:cNvSpPr/>
          <p:nvPr/>
        </p:nvSpPr>
        <p:spPr>
          <a:xfrm>
            <a:off x="5911698" y="2251064"/>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E181E0D2-810C-1514-4053-D54A7F439E5B}"/>
              </a:ext>
            </a:extLst>
          </p:cNvPr>
          <p:cNvSpPr/>
          <p:nvPr/>
        </p:nvSpPr>
        <p:spPr>
          <a:xfrm>
            <a:off x="6760536" y="2823287"/>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76914D13-D0C7-D107-35EB-33E345A8AA91}"/>
              </a:ext>
            </a:extLst>
          </p:cNvPr>
          <p:cNvSpPr/>
          <p:nvPr/>
        </p:nvSpPr>
        <p:spPr>
          <a:xfrm>
            <a:off x="5637358" y="2954519"/>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9C5503B4-0B88-92A1-C640-31A52548B118}"/>
              </a:ext>
            </a:extLst>
          </p:cNvPr>
          <p:cNvSpPr/>
          <p:nvPr/>
        </p:nvSpPr>
        <p:spPr>
          <a:xfrm>
            <a:off x="6426156" y="3603504"/>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305C93EC-E1BB-CA8B-66DD-AB883877575D}"/>
              </a:ext>
            </a:extLst>
          </p:cNvPr>
          <p:cNvSpPr/>
          <p:nvPr/>
        </p:nvSpPr>
        <p:spPr>
          <a:xfrm>
            <a:off x="5853927" y="4232141"/>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306F5443-3865-1069-E27E-8105F3D22AAD}"/>
              </a:ext>
            </a:extLst>
          </p:cNvPr>
          <p:cNvSpPr/>
          <p:nvPr/>
        </p:nvSpPr>
        <p:spPr>
          <a:xfrm>
            <a:off x="5155930" y="3583611"/>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5DF15973-542C-7700-A33F-06335F83813E}"/>
              </a:ext>
            </a:extLst>
          </p:cNvPr>
          <p:cNvSpPr/>
          <p:nvPr/>
        </p:nvSpPr>
        <p:spPr>
          <a:xfrm>
            <a:off x="7801596" y="3612754"/>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AA75C3A2-D626-DED5-8C80-E47AE4B24B4C}"/>
              </a:ext>
            </a:extLst>
          </p:cNvPr>
          <p:cNvSpPr/>
          <p:nvPr/>
        </p:nvSpPr>
        <p:spPr>
          <a:xfrm>
            <a:off x="6423505" y="4404475"/>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C70D62E9-4291-7341-9723-F1F47A1C94E1}"/>
              </a:ext>
            </a:extLst>
          </p:cNvPr>
          <p:cNvSpPr/>
          <p:nvPr/>
        </p:nvSpPr>
        <p:spPr>
          <a:xfrm>
            <a:off x="5865269" y="5017651"/>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9ED09B5B-C5B8-AB2A-FB0B-1424726CA552}"/>
              </a:ext>
            </a:extLst>
          </p:cNvPr>
          <p:cNvSpPr/>
          <p:nvPr/>
        </p:nvSpPr>
        <p:spPr>
          <a:xfrm>
            <a:off x="5586399" y="5003597"/>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D70F3285-6793-D8C4-ED22-8D5AF19C58FF}"/>
              </a:ext>
            </a:extLst>
          </p:cNvPr>
          <p:cNvSpPr/>
          <p:nvPr/>
        </p:nvSpPr>
        <p:spPr>
          <a:xfrm>
            <a:off x="5902653" y="5594717"/>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8CDE8DA0-501E-9C2B-0345-4633D692A880}"/>
              </a:ext>
            </a:extLst>
          </p:cNvPr>
          <p:cNvSpPr/>
          <p:nvPr/>
        </p:nvSpPr>
        <p:spPr>
          <a:xfrm>
            <a:off x="6283445" y="5526516"/>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CF0B44A7-9CE2-C07A-A1F0-9554709AB0EC}"/>
              </a:ext>
            </a:extLst>
          </p:cNvPr>
          <p:cNvSpPr/>
          <p:nvPr/>
        </p:nvSpPr>
        <p:spPr>
          <a:xfrm>
            <a:off x="6227265" y="5068215"/>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420FF985-FB10-6716-6A35-B0EC48209BAE}"/>
              </a:ext>
            </a:extLst>
          </p:cNvPr>
          <p:cNvSpPr/>
          <p:nvPr/>
        </p:nvSpPr>
        <p:spPr>
          <a:xfrm>
            <a:off x="6114155" y="1525537"/>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561CE092-F07D-C05D-E28A-022B03B0D9A4}"/>
              </a:ext>
            </a:extLst>
          </p:cNvPr>
          <p:cNvSpPr/>
          <p:nvPr/>
        </p:nvSpPr>
        <p:spPr>
          <a:xfrm>
            <a:off x="6164574" y="2096173"/>
            <a:ext cx="77336" cy="7975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TextBox 32">
            <a:extLst>
              <a:ext uri="{FF2B5EF4-FFF2-40B4-BE49-F238E27FC236}">
                <a16:creationId xmlns:a16="http://schemas.microsoft.com/office/drawing/2014/main" id="{9AE68FE9-C219-4F5B-CA38-1634228514EC}"/>
              </a:ext>
            </a:extLst>
          </p:cNvPr>
          <p:cNvSpPr txBox="1">
            <a:spLocks noChangeArrowheads="1"/>
          </p:cNvSpPr>
          <p:nvPr/>
        </p:nvSpPr>
        <p:spPr bwMode="auto">
          <a:xfrm>
            <a:off x="9031890" y="3713117"/>
            <a:ext cx="2983781" cy="338554"/>
          </a:xfrm>
          <a:prstGeom prst="rect">
            <a:avLst/>
          </a:prstGeom>
          <a:solidFill>
            <a:schemeClr val="accent6">
              <a:lumMod val="75000"/>
            </a:scheme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East India (1 Partner)</a:t>
            </a:r>
          </a:p>
        </p:txBody>
      </p:sp>
      <p:grpSp>
        <p:nvGrpSpPr>
          <p:cNvPr id="136" name="Group 135">
            <a:extLst>
              <a:ext uri="{FF2B5EF4-FFF2-40B4-BE49-F238E27FC236}">
                <a16:creationId xmlns:a16="http://schemas.microsoft.com/office/drawing/2014/main" id="{4F0DB898-0BCB-8EAC-871A-F5E1639B6BAD}"/>
              </a:ext>
            </a:extLst>
          </p:cNvPr>
          <p:cNvGrpSpPr/>
          <p:nvPr/>
        </p:nvGrpSpPr>
        <p:grpSpPr>
          <a:xfrm>
            <a:off x="5117262" y="1920443"/>
            <a:ext cx="2933591" cy="4198912"/>
            <a:chOff x="5117262" y="1920443"/>
            <a:chExt cx="2933591" cy="4198912"/>
          </a:xfrm>
        </p:grpSpPr>
        <p:sp>
          <p:nvSpPr>
            <p:cNvPr id="133" name="Oval 132">
              <a:extLst>
                <a:ext uri="{FF2B5EF4-FFF2-40B4-BE49-F238E27FC236}">
                  <a16:creationId xmlns:a16="http://schemas.microsoft.com/office/drawing/2014/main" id="{8EB31AED-B483-6C60-550C-7BF80EE64D11}"/>
                </a:ext>
              </a:extLst>
            </p:cNvPr>
            <p:cNvSpPr/>
            <p:nvPr/>
          </p:nvSpPr>
          <p:spPr>
            <a:xfrm>
              <a:off x="6205133" y="6042019"/>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5" name="Group 134">
              <a:extLst>
                <a:ext uri="{FF2B5EF4-FFF2-40B4-BE49-F238E27FC236}">
                  <a16:creationId xmlns:a16="http://schemas.microsoft.com/office/drawing/2014/main" id="{BDBC5A63-9669-1C68-96A4-117DA79E8D7F}"/>
                </a:ext>
              </a:extLst>
            </p:cNvPr>
            <p:cNvGrpSpPr/>
            <p:nvPr/>
          </p:nvGrpSpPr>
          <p:grpSpPr>
            <a:xfrm>
              <a:off x="5117262" y="1920443"/>
              <a:ext cx="2933591" cy="4121576"/>
              <a:chOff x="5117262" y="1920443"/>
              <a:chExt cx="2933591" cy="4121576"/>
            </a:xfrm>
          </p:grpSpPr>
          <p:sp>
            <p:nvSpPr>
              <p:cNvPr id="9" name="Oval 8">
                <a:extLst>
                  <a:ext uri="{FF2B5EF4-FFF2-40B4-BE49-F238E27FC236}">
                    <a16:creationId xmlns:a16="http://schemas.microsoft.com/office/drawing/2014/main" id="{876D381F-C000-E43A-D86D-EC725444DD93}"/>
                  </a:ext>
                </a:extLst>
              </p:cNvPr>
              <p:cNvSpPr/>
              <p:nvPr/>
            </p:nvSpPr>
            <p:spPr>
              <a:xfrm>
                <a:off x="6127258" y="1920443"/>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2408209D-F857-263B-3A12-B4DC99CCF4CB}"/>
                  </a:ext>
                </a:extLst>
              </p:cNvPr>
              <p:cNvSpPr/>
              <p:nvPr/>
            </p:nvSpPr>
            <p:spPr>
              <a:xfrm>
                <a:off x="5809144" y="2195510"/>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461238EF-BB70-0265-A098-609041E81D14}"/>
                  </a:ext>
                </a:extLst>
              </p:cNvPr>
              <p:cNvSpPr/>
              <p:nvPr/>
            </p:nvSpPr>
            <p:spPr>
              <a:xfrm>
                <a:off x="6099846" y="2625896"/>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81DD299A-400F-9F0D-4A12-7EEA056140F3}"/>
                  </a:ext>
                </a:extLst>
              </p:cNvPr>
              <p:cNvSpPr/>
              <p:nvPr/>
            </p:nvSpPr>
            <p:spPr>
              <a:xfrm>
                <a:off x="5447526" y="3046866"/>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6D4EC31C-5DA9-B903-C2A6-03A02301E40C}"/>
                  </a:ext>
                </a:extLst>
              </p:cNvPr>
              <p:cNvSpPr/>
              <p:nvPr/>
            </p:nvSpPr>
            <p:spPr>
              <a:xfrm>
                <a:off x="6744714" y="2979122"/>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92396799-F11F-2979-74BC-16EADB7856D4}"/>
                  </a:ext>
                </a:extLst>
              </p:cNvPr>
              <p:cNvSpPr/>
              <p:nvPr/>
            </p:nvSpPr>
            <p:spPr>
              <a:xfrm>
                <a:off x="6277541" y="3553417"/>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2B9672A7-E4CE-3EAE-CB03-6FCED902A939}"/>
                  </a:ext>
                </a:extLst>
              </p:cNvPr>
              <p:cNvSpPr/>
              <p:nvPr/>
            </p:nvSpPr>
            <p:spPr>
              <a:xfrm>
                <a:off x="5345865" y="3657335"/>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131535C5-37DF-506C-8CC3-953CD9E9FAD3}"/>
                  </a:ext>
                </a:extLst>
              </p:cNvPr>
              <p:cNvSpPr/>
              <p:nvPr/>
            </p:nvSpPr>
            <p:spPr>
              <a:xfrm>
                <a:off x="5229134" y="3713510"/>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E00B4B3E-49F7-191E-FD0B-A1F563278FB9}"/>
                  </a:ext>
                </a:extLst>
              </p:cNvPr>
              <p:cNvSpPr/>
              <p:nvPr/>
            </p:nvSpPr>
            <p:spPr>
              <a:xfrm>
                <a:off x="5117262" y="3799311"/>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DCAFE07C-C8D2-BF3D-4B80-A8D4F1272A5E}"/>
                  </a:ext>
                </a:extLst>
              </p:cNvPr>
              <p:cNvSpPr/>
              <p:nvPr/>
            </p:nvSpPr>
            <p:spPr>
              <a:xfrm>
                <a:off x="5563781" y="4433515"/>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610DD74D-5633-F4F6-7145-70E9725DE492}"/>
                  </a:ext>
                </a:extLst>
              </p:cNvPr>
              <p:cNvSpPr/>
              <p:nvPr/>
            </p:nvSpPr>
            <p:spPr>
              <a:xfrm>
                <a:off x="5676026" y="4246984"/>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9E12DBD3-0867-F12E-2720-E62F1DAE3977}"/>
                  </a:ext>
                </a:extLst>
              </p:cNvPr>
              <p:cNvSpPr/>
              <p:nvPr/>
            </p:nvSpPr>
            <p:spPr>
              <a:xfrm>
                <a:off x="5541763" y="4917577"/>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04CF2FFE-5C56-C2E4-7143-348661193A96}"/>
                  </a:ext>
                </a:extLst>
              </p:cNvPr>
              <p:cNvSpPr/>
              <p:nvPr/>
            </p:nvSpPr>
            <p:spPr>
              <a:xfrm>
                <a:off x="5694163" y="5069977"/>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AC5511D8-4EDD-0745-9884-E53EFB52BCFD}"/>
                  </a:ext>
                </a:extLst>
              </p:cNvPr>
              <p:cNvSpPr/>
              <p:nvPr/>
            </p:nvSpPr>
            <p:spPr>
              <a:xfrm>
                <a:off x="5903554" y="5246929"/>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4BBE15ED-07BE-3E0A-11AF-EC60B4B7E7A5}"/>
                  </a:ext>
                </a:extLst>
              </p:cNvPr>
              <p:cNvSpPr/>
              <p:nvPr/>
            </p:nvSpPr>
            <p:spPr>
              <a:xfrm>
                <a:off x="5947440" y="5717786"/>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2FCC15FC-9CDE-CBC7-B82B-D7ACF15EE388}"/>
                  </a:ext>
                </a:extLst>
              </p:cNvPr>
              <p:cNvSpPr/>
              <p:nvPr/>
            </p:nvSpPr>
            <p:spPr>
              <a:xfrm>
                <a:off x="6000376" y="5819336"/>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879CB860-2B7E-2582-73E0-03052DF061BB}"/>
                  </a:ext>
                </a:extLst>
              </p:cNvPr>
              <p:cNvSpPr/>
              <p:nvPr/>
            </p:nvSpPr>
            <p:spPr>
              <a:xfrm>
                <a:off x="6036819" y="5964683"/>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AC8087DA-9C3D-B6B9-6671-6641AF2C90EC}"/>
                  </a:ext>
                </a:extLst>
              </p:cNvPr>
              <p:cNvSpPr/>
              <p:nvPr/>
            </p:nvSpPr>
            <p:spPr>
              <a:xfrm>
                <a:off x="6442976" y="5204978"/>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683F2C54-D6DF-0211-4344-155C4691CDDC}"/>
                  </a:ext>
                </a:extLst>
              </p:cNvPr>
              <p:cNvSpPr/>
              <p:nvPr/>
            </p:nvSpPr>
            <p:spPr>
              <a:xfrm>
                <a:off x="6429623" y="5033611"/>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7A09B606-EA98-57F9-3BCC-EFB4AEFDFA00}"/>
                  </a:ext>
                </a:extLst>
              </p:cNvPr>
              <p:cNvSpPr/>
              <p:nvPr/>
            </p:nvSpPr>
            <p:spPr>
              <a:xfrm>
                <a:off x="6520494" y="4599257"/>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9EF37A38-A33D-CB03-C601-6612D04D2F6D}"/>
                  </a:ext>
                </a:extLst>
              </p:cNvPr>
              <p:cNvSpPr/>
              <p:nvPr/>
            </p:nvSpPr>
            <p:spPr>
              <a:xfrm>
                <a:off x="6384837" y="4658602"/>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B4205314-EB6A-8F20-7F87-B1F03175F2E4}"/>
                  </a:ext>
                </a:extLst>
              </p:cNvPr>
              <p:cNvSpPr/>
              <p:nvPr/>
            </p:nvSpPr>
            <p:spPr>
              <a:xfrm>
                <a:off x="6462173" y="5496322"/>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91911A1D-8D48-C744-0EFE-369A1C0CD5EF}"/>
                  </a:ext>
                </a:extLst>
              </p:cNvPr>
              <p:cNvSpPr/>
              <p:nvPr/>
            </p:nvSpPr>
            <p:spPr>
              <a:xfrm>
                <a:off x="6219129" y="5652741"/>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41C4C553-642C-0D0D-6305-1149EF76D332}"/>
                  </a:ext>
                </a:extLst>
              </p:cNvPr>
              <p:cNvSpPr/>
              <p:nvPr/>
            </p:nvSpPr>
            <p:spPr>
              <a:xfrm>
                <a:off x="6413482" y="5638859"/>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B4356633-C265-E8D7-0947-A7189DA6CF7C}"/>
                  </a:ext>
                </a:extLst>
              </p:cNvPr>
              <p:cNvSpPr/>
              <p:nvPr/>
            </p:nvSpPr>
            <p:spPr>
              <a:xfrm>
                <a:off x="6304601" y="5720552"/>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A915C8AB-171C-6564-C4E8-368BE297CAFE}"/>
                  </a:ext>
                </a:extLst>
              </p:cNvPr>
              <p:cNvSpPr/>
              <p:nvPr/>
            </p:nvSpPr>
            <p:spPr>
              <a:xfrm>
                <a:off x="6409205" y="5740956"/>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FD3B7B27-A79E-0DCD-3A4E-8F04B4201697}"/>
                  </a:ext>
                </a:extLst>
              </p:cNvPr>
              <p:cNvSpPr/>
              <p:nvPr/>
            </p:nvSpPr>
            <p:spPr>
              <a:xfrm>
                <a:off x="6156610" y="5760662"/>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4F67CABB-2B44-BC31-1DBE-6F237E5CA404}"/>
                  </a:ext>
                </a:extLst>
              </p:cNvPr>
              <p:cNvSpPr/>
              <p:nvPr/>
            </p:nvSpPr>
            <p:spPr>
              <a:xfrm>
                <a:off x="6233946" y="5829915"/>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0D7E2D46-1CA9-735B-4552-3E63DF66B87B}"/>
                  </a:ext>
                </a:extLst>
              </p:cNvPr>
              <p:cNvSpPr/>
              <p:nvPr/>
            </p:nvSpPr>
            <p:spPr>
              <a:xfrm>
                <a:off x="6327844" y="5858004"/>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7CCBCB4D-DBAA-7422-84E5-480A3FE5F7B7}"/>
                  </a:ext>
                </a:extLst>
              </p:cNvPr>
              <p:cNvSpPr/>
              <p:nvPr/>
            </p:nvSpPr>
            <p:spPr>
              <a:xfrm>
                <a:off x="7973517" y="3632604"/>
                <a:ext cx="77336" cy="773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89490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CE6B82AE-27CA-FA23-C70A-722DA1F1FE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3"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6D3A63-7FD7-D5D2-78E1-471F0A8B3D0B}"/>
              </a:ext>
            </a:extLst>
          </p:cNvPr>
          <p:cNvSpPr>
            <a:spLocks noGrp="1"/>
          </p:cNvSpPr>
          <p:nvPr>
            <p:ph type="title"/>
          </p:nvPr>
        </p:nvSpPr>
        <p:spPr>
          <a:xfrm>
            <a:off x="7531610" y="365125"/>
            <a:ext cx="3822189" cy="1899912"/>
          </a:xfrm>
        </p:spPr>
        <p:txBody>
          <a:bodyPr>
            <a:normAutofit/>
          </a:bodyPr>
          <a:lstStyle/>
          <a:p>
            <a:r>
              <a:rPr lang="en-IN" sz="4000" dirty="0"/>
              <a:t>CONTEXT</a:t>
            </a:r>
          </a:p>
        </p:txBody>
      </p:sp>
      <p:sp>
        <p:nvSpPr>
          <p:cNvPr id="3" name="Content Placeholder 2">
            <a:extLst>
              <a:ext uri="{FF2B5EF4-FFF2-40B4-BE49-F238E27FC236}">
                <a16:creationId xmlns:a16="http://schemas.microsoft.com/office/drawing/2014/main" id="{3FCDAD9E-E5BB-DA9D-2B36-77B69A2CF4EC}"/>
              </a:ext>
            </a:extLst>
          </p:cNvPr>
          <p:cNvSpPr>
            <a:spLocks noGrp="1"/>
          </p:cNvSpPr>
          <p:nvPr>
            <p:ph idx="1"/>
          </p:nvPr>
        </p:nvSpPr>
        <p:spPr>
          <a:xfrm>
            <a:off x="7531610" y="2434201"/>
            <a:ext cx="3822189" cy="3742762"/>
          </a:xfrm>
        </p:spPr>
        <p:txBody>
          <a:bodyPr>
            <a:normAutofit fontScale="92500" lnSpcReduction="10000"/>
          </a:bodyPr>
          <a:lstStyle/>
          <a:p>
            <a:pPr marL="0" indent="0">
              <a:buNone/>
            </a:pPr>
            <a:r>
              <a:rPr lang="en-US" sz="1900" b="0" i="0" u="none" strike="noStrike" baseline="0" dirty="0">
                <a:latin typeface="Garamond" panose="02020404030301010803" pitchFamily="18" charset="0"/>
              </a:rPr>
              <a:t>India, like several other countries, is confronting the issue of Internal Displacement. Conflict-induced displacement is common in States like Kashmir, Andhra Pradesh, Gujarat, Orissa, Chhattisgarh and the 5 North-East. </a:t>
            </a:r>
          </a:p>
          <a:p>
            <a:pPr marL="0" indent="0">
              <a:buNone/>
            </a:pPr>
            <a:r>
              <a:rPr lang="en-US" sz="1900" b="0" i="0" u="none" strike="noStrike" baseline="0" dirty="0">
                <a:latin typeface="Garamond" panose="02020404030301010803" pitchFamily="18" charset="0"/>
              </a:rPr>
              <a:t>The Internal Displacement Monitoring Cell (IDMC) , of the Norwegian Refugee Council, estimated that, as on December 31, 2112, there were “at least 540,000 people displaced by armed conflict and violence in India”. </a:t>
            </a:r>
          </a:p>
          <a:p>
            <a:pPr marL="0" indent="0">
              <a:buNone/>
            </a:pPr>
            <a:r>
              <a:rPr lang="en-US" sz="1900" b="0" i="0" u="none" strike="noStrike" baseline="0" dirty="0">
                <a:latin typeface="Garamond" panose="02020404030301010803" pitchFamily="18" charset="0"/>
              </a:rPr>
              <a:t>The following data has been drawn from the IDMC</a:t>
            </a:r>
            <a:endParaRPr lang="en-IN" sz="1900" dirty="0"/>
          </a:p>
        </p:txBody>
      </p:sp>
    </p:spTree>
    <p:extLst>
      <p:ext uri="{BB962C8B-B14F-4D97-AF65-F5344CB8AC3E}">
        <p14:creationId xmlns:p14="http://schemas.microsoft.com/office/powerpoint/2010/main" val="329589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A896-06BD-6D78-30FE-B0D57DBB74FE}"/>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007A8DE5-4C9F-9930-5065-B335634661FE}"/>
              </a:ext>
            </a:extLst>
          </p:cNvPr>
          <p:cNvSpPr/>
          <p:nvPr/>
        </p:nvSpPr>
        <p:spPr>
          <a:xfrm>
            <a:off x="0" y="0"/>
            <a:ext cx="12192000" cy="1844369"/>
          </a:xfrm>
          <a:prstGeom prst="rect">
            <a:avLst/>
          </a:prstGeom>
          <a:blipFill dpi="0" rotWithShape="1">
            <a:blip r:embed="rId2"/>
            <a:srcRect/>
            <a:stretch>
              <a:fillRect t="-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9821540-59E5-A885-63C4-B5A7B25CC4C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LOCAL PARTNERS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j-ea"/>
                <a:cs typeface="+mj-cs"/>
              </a:rPr>
              <a:t>ACTIVE PARTNERS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IN"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7" name="Content Placeholder 6">
            <a:extLst>
              <a:ext uri="{FF2B5EF4-FFF2-40B4-BE49-F238E27FC236}">
                <a16:creationId xmlns:a16="http://schemas.microsoft.com/office/drawing/2014/main" id="{98DD0661-47B1-0372-4E4F-5BF680730EF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85873" y="1929386"/>
            <a:ext cx="4703164" cy="4843978"/>
          </a:xfrm>
          <a:prstGeom prst="rect">
            <a:avLst/>
          </a:prstGeom>
        </p:spPr>
      </p:pic>
      <p:sp>
        <p:nvSpPr>
          <p:cNvPr id="8" name="Oval 7">
            <a:extLst>
              <a:ext uri="{FF2B5EF4-FFF2-40B4-BE49-F238E27FC236}">
                <a16:creationId xmlns:a16="http://schemas.microsoft.com/office/drawing/2014/main" id="{74A58124-FB1C-03F0-BBB3-BA675F1DB38C}"/>
              </a:ext>
            </a:extLst>
          </p:cNvPr>
          <p:cNvSpPr/>
          <p:nvPr/>
        </p:nvSpPr>
        <p:spPr>
          <a:xfrm>
            <a:off x="5793458" y="3434343"/>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13F28375-6DA1-568B-EA52-246E3C521F6C}"/>
              </a:ext>
            </a:extLst>
          </p:cNvPr>
          <p:cNvCxnSpPr>
            <a:cxnSpLocks/>
          </p:cNvCxnSpPr>
          <p:nvPr/>
        </p:nvCxnSpPr>
        <p:spPr>
          <a:xfrm flipH="1" flipV="1">
            <a:off x="4427960" y="3144404"/>
            <a:ext cx="1365498" cy="289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490B3F-5DE0-106C-AC4A-8C014CA4E0DF}"/>
              </a:ext>
            </a:extLst>
          </p:cNvPr>
          <p:cNvSpPr txBox="1"/>
          <p:nvPr/>
        </p:nvSpPr>
        <p:spPr>
          <a:xfrm>
            <a:off x="2372452" y="2968058"/>
            <a:ext cx="2538793" cy="3980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Chetanalaya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Delhi, Haryana, Jammu &amp; Kashmir</a:t>
            </a:r>
          </a:p>
        </p:txBody>
      </p:sp>
      <p:sp>
        <p:nvSpPr>
          <p:cNvPr id="12" name="Oval 11">
            <a:extLst>
              <a:ext uri="{FF2B5EF4-FFF2-40B4-BE49-F238E27FC236}">
                <a16:creationId xmlns:a16="http://schemas.microsoft.com/office/drawing/2014/main" id="{3FAB4511-35EC-9E25-4C39-7E5863CEF91E}"/>
              </a:ext>
            </a:extLst>
          </p:cNvPr>
          <p:cNvSpPr/>
          <p:nvPr/>
        </p:nvSpPr>
        <p:spPr>
          <a:xfrm>
            <a:off x="5517233" y="2922655"/>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F610EE1-2718-1928-0745-181B8093209F}"/>
              </a:ext>
            </a:extLst>
          </p:cNvPr>
          <p:cNvSpPr/>
          <p:nvPr/>
        </p:nvSpPr>
        <p:spPr>
          <a:xfrm>
            <a:off x="5725203" y="3091091"/>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487C27BC-E4EF-31CE-F48F-0BCF5BF445EF}"/>
              </a:ext>
            </a:extLst>
          </p:cNvPr>
          <p:cNvCxnSpPr>
            <a:cxnSpLocks/>
          </p:cNvCxnSpPr>
          <p:nvPr/>
        </p:nvCxnSpPr>
        <p:spPr>
          <a:xfrm flipH="1" flipV="1">
            <a:off x="4593095" y="2722559"/>
            <a:ext cx="927530" cy="226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D0FC27-C46C-3F1A-5373-C88F0619DDD1}"/>
              </a:ext>
            </a:extLst>
          </p:cNvPr>
          <p:cNvSpPr txBox="1"/>
          <p:nvPr/>
        </p:nvSpPr>
        <p:spPr>
          <a:xfrm>
            <a:off x="6913785" y="2325216"/>
            <a:ext cx="136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Manav Vikas Samiti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Chandigarh</a:t>
            </a:r>
          </a:p>
        </p:txBody>
      </p:sp>
      <p:cxnSp>
        <p:nvCxnSpPr>
          <p:cNvPr id="19" name="Straight Arrow Connector 18">
            <a:extLst>
              <a:ext uri="{FF2B5EF4-FFF2-40B4-BE49-F238E27FC236}">
                <a16:creationId xmlns:a16="http://schemas.microsoft.com/office/drawing/2014/main" id="{F24112D3-C6B7-DFB6-4FFC-1567BB3F150D}"/>
              </a:ext>
            </a:extLst>
          </p:cNvPr>
          <p:cNvCxnSpPr>
            <a:cxnSpLocks/>
          </p:cNvCxnSpPr>
          <p:nvPr/>
        </p:nvCxnSpPr>
        <p:spPr>
          <a:xfrm flipV="1">
            <a:off x="5788020" y="2631608"/>
            <a:ext cx="1125765" cy="473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35A22D1-F31D-31C2-A128-C1B4AB622BD6}"/>
              </a:ext>
            </a:extLst>
          </p:cNvPr>
          <p:cNvSpPr txBox="1"/>
          <p:nvPr/>
        </p:nvSpPr>
        <p:spPr>
          <a:xfrm>
            <a:off x="2864490" y="2462375"/>
            <a:ext cx="22354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Navjeevan</a:t>
            </a: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Charitable Society- Jalandhar, Punjab</a:t>
            </a:r>
          </a:p>
        </p:txBody>
      </p:sp>
      <p:sp>
        <p:nvSpPr>
          <p:cNvPr id="30" name="Oval 29">
            <a:extLst>
              <a:ext uri="{FF2B5EF4-FFF2-40B4-BE49-F238E27FC236}">
                <a16:creationId xmlns:a16="http://schemas.microsoft.com/office/drawing/2014/main" id="{D7B06EC7-8B34-7020-E8CE-D702241C76A8}"/>
              </a:ext>
            </a:extLst>
          </p:cNvPr>
          <p:cNvSpPr/>
          <p:nvPr/>
        </p:nvSpPr>
        <p:spPr>
          <a:xfrm>
            <a:off x="4980131" y="4303178"/>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50736059-4762-DBBB-FDE8-17FA09D070B5}"/>
              </a:ext>
            </a:extLst>
          </p:cNvPr>
          <p:cNvSpPr/>
          <p:nvPr/>
        </p:nvSpPr>
        <p:spPr>
          <a:xfrm>
            <a:off x="5048559" y="4464435"/>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Arrow Connector 31">
            <a:extLst>
              <a:ext uri="{FF2B5EF4-FFF2-40B4-BE49-F238E27FC236}">
                <a16:creationId xmlns:a16="http://schemas.microsoft.com/office/drawing/2014/main" id="{88EE62E3-3CFA-C956-33F7-3E9F43215883}"/>
              </a:ext>
            </a:extLst>
          </p:cNvPr>
          <p:cNvCxnSpPr>
            <a:cxnSpLocks/>
          </p:cNvCxnSpPr>
          <p:nvPr/>
        </p:nvCxnSpPr>
        <p:spPr>
          <a:xfrm flipH="1" flipV="1">
            <a:off x="4129805" y="3871017"/>
            <a:ext cx="841743" cy="424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72908AB-4044-F6E7-6D6B-B269F0BD67A8}"/>
              </a:ext>
            </a:extLst>
          </p:cNvPr>
          <p:cNvCxnSpPr>
            <a:cxnSpLocks/>
            <a:stCxn id="31" idx="3"/>
          </p:cNvCxnSpPr>
          <p:nvPr/>
        </p:nvCxnSpPr>
        <p:spPr>
          <a:xfrm flipH="1">
            <a:off x="4262181" y="4530077"/>
            <a:ext cx="796374" cy="76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EB339DD-9036-F787-3ABA-0A046D538C84}"/>
              </a:ext>
            </a:extLst>
          </p:cNvPr>
          <p:cNvSpPr/>
          <p:nvPr/>
        </p:nvSpPr>
        <p:spPr>
          <a:xfrm>
            <a:off x="4807457" y="4439994"/>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7A4BC5BE-80EB-C847-832A-D5B66428EF32}"/>
              </a:ext>
            </a:extLst>
          </p:cNvPr>
          <p:cNvCxnSpPr>
            <a:cxnSpLocks/>
          </p:cNvCxnSpPr>
          <p:nvPr/>
        </p:nvCxnSpPr>
        <p:spPr>
          <a:xfrm flipH="1" flipV="1">
            <a:off x="4218810" y="4257296"/>
            <a:ext cx="630514" cy="218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0D092016-F176-EB98-D23F-0BB90B3D023D}"/>
              </a:ext>
            </a:extLst>
          </p:cNvPr>
          <p:cNvSpPr/>
          <p:nvPr/>
        </p:nvSpPr>
        <p:spPr>
          <a:xfrm>
            <a:off x="6254970" y="5926412"/>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3C04B1AD-5DF7-6D78-ABE7-D635B4068006}"/>
              </a:ext>
            </a:extLst>
          </p:cNvPr>
          <p:cNvSpPr/>
          <p:nvPr/>
        </p:nvSpPr>
        <p:spPr>
          <a:xfrm>
            <a:off x="5989378" y="6309542"/>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1D8D0FFE-A6C6-6F58-41FF-FE5AE1C03680}"/>
              </a:ext>
            </a:extLst>
          </p:cNvPr>
          <p:cNvSpPr txBox="1"/>
          <p:nvPr/>
        </p:nvSpPr>
        <p:spPr>
          <a:xfrm>
            <a:off x="2147927" y="3768669"/>
            <a:ext cx="26866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Sabarmati Samruddhi Seva Sangh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Gandhinagar, Gujarat</a:t>
            </a:r>
          </a:p>
        </p:txBody>
      </p:sp>
      <p:sp>
        <p:nvSpPr>
          <p:cNvPr id="66" name="TextBox 65">
            <a:extLst>
              <a:ext uri="{FF2B5EF4-FFF2-40B4-BE49-F238E27FC236}">
                <a16:creationId xmlns:a16="http://schemas.microsoft.com/office/drawing/2014/main" id="{2324D105-53E9-654E-E510-47C83ACF61E5}"/>
              </a:ext>
            </a:extLst>
          </p:cNvPr>
          <p:cNvSpPr txBox="1"/>
          <p:nvPr/>
        </p:nvSpPr>
        <p:spPr>
          <a:xfrm>
            <a:off x="2559230" y="4461920"/>
            <a:ext cx="1764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Kaira Social Service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Ahmedabad, Gujarat</a:t>
            </a:r>
          </a:p>
        </p:txBody>
      </p:sp>
      <p:sp>
        <p:nvSpPr>
          <p:cNvPr id="82" name="Oval 81">
            <a:extLst>
              <a:ext uri="{FF2B5EF4-FFF2-40B4-BE49-F238E27FC236}">
                <a16:creationId xmlns:a16="http://schemas.microsoft.com/office/drawing/2014/main" id="{7A6F8182-5FE6-0CCD-F688-F47C4C69BB7C}"/>
              </a:ext>
            </a:extLst>
          </p:cNvPr>
          <p:cNvSpPr/>
          <p:nvPr/>
        </p:nvSpPr>
        <p:spPr>
          <a:xfrm>
            <a:off x="7516199" y="4423468"/>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E1385FD8-B79C-2975-D16C-474BDEB869E7}"/>
              </a:ext>
            </a:extLst>
          </p:cNvPr>
          <p:cNvSpPr txBox="1"/>
          <p:nvPr/>
        </p:nvSpPr>
        <p:spPr>
          <a:xfrm>
            <a:off x="7945548" y="4530442"/>
            <a:ext cx="2561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Krishnagar Cathedral Charitable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West Bengal</a:t>
            </a:r>
          </a:p>
        </p:txBody>
      </p:sp>
      <p:cxnSp>
        <p:nvCxnSpPr>
          <p:cNvPr id="92" name="Straight Arrow Connector 91">
            <a:extLst>
              <a:ext uri="{FF2B5EF4-FFF2-40B4-BE49-F238E27FC236}">
                <a16:creationId xmlns:a16="http://schemas.microsoft.com/office/drawing/2014/main" id="{3275546D-7BBC-FF78-48C7-B924CB2845C5}"/>
              </a:ext>
            </a:extLst>
          </p:cNvPr>
          <p:cNvCxnSpPr>
            <a:cxnSpLocks/>
            <a:stCxn id="50" idx="7"/>
          </p:cNvCxnSpPr>
          <p:nvPr/>
        </p:nvCxnSpPr>
        <p:spPr>
          <a:xfrm flipV="1">
            <a:off x="6313229" y="5821127"/>
            <a:ext cx="225794" cy="116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489C296-2AA4-CC9B-DA4D-7455AF34A29F}"/>
              </a:ext>
            </a:extLst>
          </p:cNvPr>
          <p:cNvSpPr txBox="1"/>
          <p:nvPr/>
        </p:nvSpPr>
        <p:spPr>
          <a:xfrm>
            <a:off x="6490288" y="5612061"/>
            <a:ext cx="1998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Madras Social Service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Madras, Tamil Nadu</a:t>
            </a:r>
          </a:p>
        </p:txBody>
      </p:sp>
      <p:sp>
        <p:nvSpPr>
          <p:cNvPr id="95" name="Oval 94">
            <a:extLst>
              <a:ext uri="{FF2B5EF4-FFF2-40B4-BE49-F238E27FC236}">
                <a16:creationId xmlns:a16="http://schemas.microsoft.com/office/drawing/2014/main" id="{3712A300-0306-1E31-8B04-8B1B2E88D7AA}"/>
              </a:ext>
            </a:extLst>
          </p:cNvPr>
          <p:cNvSpPr/>
          <p:nvPr/>
        </p:nvSpPr>
        <p:spPr>
          <a:xfrm>
            <a:off x="6096000" y="6170997"/>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8B0753EC-C221-9536-7DB9-F8CA3212E293}"/>
              </a:ext>
            </a:extLst>
          </p:cNvPr>
          <p:cNvCxnSpPr>
            <a:cxnSpLocks/>
          </p:cNvCxnSpPr>
          <p:nvPr/>
        </p:nvCxnSpPr>
        <p:spPr>
          <a:xfrm>
            <a:off x="6164255" y="6200405"/>
            <a:ext cx="304102" cy="73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2913291-9395-9971-E0E2-683F900EF6B1}"/>
              </a:ext>
            </a:extLst>
          </p:cNvPr>
          <p:cNvCxnSpPr>
            <a:cxnSpLocks/>
            <a:stCxn id="56" idx="5"/>
          </p:cNvCxnSpPr>
          <p:nvPr/>
        </p:nvCxnSpPr>
        <p:spPr>
          <a:xfrm>
            <a:off x="6047637" y="6375184"/>
            <a:ext cx="197480" cy="232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B70BAF3-7C99-CD8B-A386-1B7E66A79CF9}"/>
              </a:ext>
            </a:extLst>
          </p:cNvPr>
          <p:cNvSpPr txBox="1"/>
          <p:nvPr/>
        </p:nvSpPr>
        <p:spPr>
          <a:xfrm>
            <a:off x="6361735" y="6067733"/>
            <a:ext cx="21572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Thanjavur Social Service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Thanjavur Tamil Nadu</a:t>
            </a:r>
          </a:p>
        </p:txBody>
      </p:sp>
      <p:sp>
        <p:nvSpPr>
          <p:cNvPr id="104" name="TextBox 103">
            <a:extLst>
              <a:ext uri="{FF2B5EF4-FFF2-40B4-BE49-F238E27FC236}">
                <a16:creationId xmlns:a16="http://schemas.microsoft.com/office/drawing/2014/main" id="{733EC4DF-A04C-981F-C058-BF21DDD8FDB2}"/>
              </a:ext>
            </a:extLst>
          </p:cNvPr>
          <p:cNvSpPr txBox="1"/>
          <p:nvPr/>
        </p:nvSpPr>
        <p:spPr>
          <a:xfrm>
            <a:off x="6245117" y="6473545"/>
            <a:ext cx="35619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Trichirappalli Multipurpose Social Service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Trichy, Tamil Nadu</a:t>
            </a:r>
          </a:p>
        </p:txBody>
      </p:sp>
      <p:sp>
        <p:nvSpPr>
          <p:cNvPr id="108" name="Oval 107">
            <a:extLst>
              <a:ext uri="{FF2B5EF4-FFF2-40B4-BE49-F238E27FC236}">
                <a16:creationId xmlns:a16="http://schemas.microsoft.com/office/drawing/2014/main" id="{D0680FE9-77A8-AF7B-3058-0ED6AEC9D213}"/>
              </a:ext>
            </a:extLst>
          </p:cNvPr>
          <p:cNvSpPr/>
          <p:nvPr/>
        </p:nvSpPr>
        <p:spPr>
          <a:xfrm>
            <a:off x="5669352" y="6409515"/>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9" name="Straight Arrow Connector 108">
            <a:extLst>
              <a:ext uri="{FF2B5EF4-FFF2-40B4-BE49-F238E27FC236}">
                <a16:creationId xmlns:a16="http://schemas.microsoft.com/office/drawing/2014/main" id="{A822CEB1-FA7D-B998-78A6-BD2481013714}"/>
              </a:ext>
            </a:extLst>
          </p:cNvPr>
          <p:cNvCxnSpPr>
            <a:cxnSpLocks/>
          </p:cNvCxnSpPr>
          <p:nvPr/>
        </p:nvCxnSpPr>
        <p:spPr>
          <a:xfrm flipH="1">
            <a:off x="5472924" y="6444719"/>
            <a:ext cx="230403" cy="3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7DE0FD72-2953-5955-1F36-53D5CB8AD75E}"/>
              </a:ext>
            </a:extLst>
          </p:cNvPr>
          <p:cNvSpPr txBox="1"/>
          <p:nvPr/>
        </p:nvSpPr>
        <p:spPr>
          <a:xfrm>
            <a:off x="3966308" y="6297322"/>
            <a:ext cx="14952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Welfare Social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Ernakulam, Kerala</a:t>
            </a:r>
          </a:p>
        </p:txBody>
      </p:sp>
      <p:cxnSp>
        <p:nvCxnSpPr>
          <p:cNvPr id="113" name="Connector: Elbow 112">
            <a:extLst>
              <a:ext uri="{FF2B5EF4-FFF2-40B4-BE49-F238E27FC236}">
                <a16:creationId xmlns:a16="http://schemas.microsoft.com/office/drawing/2014/main" id="{E7F511E7-4C54-D7A3-33A4-5A721E335870}"/>
              </a:ext>
            </a:extLst>
          </p:cNvPr>
          <p:cNvCxnSpPr>
            <a:cxnSpLocks/>
          </p:cNvCxnSpPr>
          <p:nvPr/>
        </p:nvCxnSpPr>
        <p:spPr>
          <a:xfrm rot="16200000" flipH="1">
            <a:off x="7653595" y="4388609"/>
            <a:ext cx="257940" cy="45369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F1967E08-05CA-F342-A78F-5DBCB64536FF}"/>
              </a:ext>
            </a:extLst>
          </p:cNvPr>
          <p:cNvSpPr/>
          <p:nvPr/>
        </p:nvSpPr>
        <p:spPr>
          <a:xfrm>
            <a:off x="5998850" y="5313675"/>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9" name="Straight Arrow Connector 118">
            <a:extLst>
              <a:ext uri="{FF2B5EF4-FFF2-40B4-BE49-F238E27FC236}">
                <a16:creationId xmlns:a16="http://schemas.microsoft.com/office/drawing/2014/main" id="{20D829CF-8E9F-C8B2-4722-17AC8806C553}"/>
              </a:ext>
            </a:extLst>
          </p:cNvPr>
          <p:cNvCxnSpPr>
            <a:cxnSpLocks/>
          </p:cNvCxnSpPr>
          <p:nvPr/>
        </p:nvCxnSpPr>
        <p:spPr>
          <a:xfrm>
            <a:off x="6074957" y="5367801"/>
            <a:ext cx="928131" cy="99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93759F6C-660C-8DAD-FD63-B491EDB9D5B8}"/>
              </a:ext>
            </a:extLst>
          </p:cNvPr>
          <p:cNvSpPr txBox="1"/>
          <p:nvPr/>
        </p:nvSpPr>
        <p:spPr>
          <a:xfrm>
            <a:off x="6935696" y="5272351"/>
            <a:ext cx="31057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Hyderabad Archdiocese Social Service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Hyderabad</a:t>
            </a:r>
          </a:p>
        </p:txBody>
      </p:sp>
      <p:sp>
        <p:nvSpPr>
          <p:cNvPr id="127" name="Oval 126">
            <a:extLst>
              <a:ext uri="{FF2B5EF4-FFF2-40B4-BE49-F238E27FC236}">
                <a16:creationId xmlns:a16="http://schemas.microsoft.com/office/drawing/2014/main" id="{906C6D9E-A6E8-FE2A-0740-2D9BB4069877}"/>
              </a:ext>
            </a:extLst>
          </p:cNvPr>
          <p:cNvSpPr/>
          <p:nvPr/>
        </p:nvSpPr>
        <p:spPr>
          <a:xfrm>
            <a:off x="6112249" y="5121080"/>
            <a:ext cx="68255" cy="76904"/>
          </a:xfrm>
          <a:prstGeom prst="ellipse">
            <a:avLst/>
          </a:prstGeom>
          <a:solidFill>
            <a:srgbClr val="FF0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8" name="Straight Arrow Connector 127">
            <a:extLst>
              <a:ext uri="{FF2B5EF4-FFF2-40B4-BE49-F238E27FC236}">
                <a16:creationId xmlns:a16="http://schemas.microsoft.com/office/drawing/2014/main" id="{2AC6EAFC-F57F-A0D8-2DAC-CA9958D31249}"/>
              </a:ext>
            </a:extLst>
          </p:cNvPr>
          <p:cNvCxnSpPr>
            <a:cxnSpLocks/>
          </p:cNvCxnSpPr>
          <p:nvPr/>
        </p:nvCxnSpPr>
        <p:spPr>
          <a:xfrm flipV="1">
            <a:off x="6164255" y="5127438"/>
            <a:ext cx="1006450" cy="23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B027CFAD-33AA-6DE4-E5B5-6D201E29470B}"/>
              </a:ext>
            </a:extLst>
          </p:cNvPr>
          <p:cNvSpPr txBox="1"/>
          <p:nvPr/>
        </p:nvSpPr>
        <p:spPr>
          <a:xfrm>
            <a:off x="7165828" y="4947988"/>
            <a:ext cx="31057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Lodi Multipurpose Social Service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Telangana</a:t>
            </a:r>
          </a:p>
        </p:txBody>
      </p:sp>
    </p:spTree>
    <p:extLst>
      <p:ext uri="{BB962C8B-B14F-4D97-AF65-F5344CB8AC3E}">
        <p14:creationId xmlns:p14="http://schemas.microsoft.com/office/powerpoint/2010/main" val="3880285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8A0A14-E120-4F58-877A-3C6B51537B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13714"/>
            <a:ext cx="4735923" cy="5229886"/>
          </a:xfrm>
          <a:prstGeom prst="rect">
            <a:avLst/>
          </a:prstGeom>
        </p:spPr>
      </p:pic>
      <p:pic>
        <p:nvPicPr>
          <p:cNvPr id="2" name="Picture 1" descr="A picture containing electronics&#10;&#10;Description automatically generated">
            <a:extLst>
              <a:ext uri="{FF2B5EF4-FFF2-40B4-BE49-F238E27FC236}">
                <a16:creationId xmlns:a16="http://schemas.microsoft.com/office/drawing/2014/main" id="{FAD8C16E-B160-A605-DC22-8F692D559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45957"/>
          </a:xfrm>
          <a:prstGeom prst="rect">
            <a:avLst/>
          </a:prstGeom>
        </p:spPr>
      </p:pic>
      <p:sp>
        <p:nvSpPr>
          <p:cNvPr id="4" name="Content Placeholder 2">
            <a:extLst>
              <a:ext uri="{FF2B5EF4-FFF2-40B4-BE49-F238E27FC236}">
                <a16:creationId xmlns:a16="http://schemas.microsoft.com/office/drawing/2014/main" id="{F519AB80-E0CB-40C0-94A7-F4382110EA79}"/>
              </a:ext>
            </a:extLst>
          </p:cNvPr>
          <p:cNvSpPr txBox="1">
            <a:spLocks/>
          </p:cNvSpPr>
          <p:nvPr/>
        </p:nvSpPr>
        <p:spPr>
          <a:xfrm>
            <a:off x="4983913" y="1542125"/>
            <a:ext cx="7016743" cy="45785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Pre-Departure service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Meet &amp; Greet service. Also, ambulance arrangement for medical cases.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Business Consultancy support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Basic Counselling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Legal advice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Vocational training for beautician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Accompaniment support to hospital and school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Monitoring visit returnee house and business site</a:t>
            </a:r>
          </a:p>
        </p:txBody>
      </p:sp>
      <p:sp>
        <p:nvSpPr>
          <p:cNvPr id="6" name="Rectangle 5">
            <a:extLst>
              <a:ext uri="{FF2B5EF4-FFF2-40B4-BE49-F238E27FC236}">
                <a16:creationId xmlns:a16="http://schemas.microsoft.com/office/drawing/2014/main" id="{274F4A1B-DC4B-4D2A-A546-67F83054532F}"/>
              </a:ext>
            </a:extLst>
          </p:cNvPr>
          <p:cNvSpPr/>
          <p:nvPr/>
        </p:nvSpPr>
        <p:spPr>
          <a:xfrm>
            <a:off x="3467588" y="164333"/>
            <a:ext cx="5256824" cy="549381"/>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Calibri" panose="020F0502020204030204"/>
                <a:ea typeface="+mn-ea"/>
                <a:cs typeface="+mn-cs"/>
              </a:rPr>
              <a:t>REINTEGRATION ASSISTANCE</a:t>
            </a:r>
          </a:p>
        </p:txBody>
      </p:sp>
      <p:sp>
        <p:nvSpPr>
          <p:cNvPr id="7" name="Rectangle 6">
            <a:extLst>
              <a:ext uri="{FF2B5EF4-FFF2-40B4-BE49-F238E27FC236}">
                <a16:creationId xmlns:a16="http://schemas.microsoft.com/office/drawing/2014/main" id="{5BB360B6-2260-407C-9A64-694B4CE463D0}"/>
              </a:ext>
            </a:extLst>
          </p:cNvPr>
          <p:cNvSpPr/>
          <p:nvPr/>
        </p:nvSpPr>
        <p:spPr>
          <a:xfrm>
            <a:off x="1559496" y="576230"/>
            <a:ext cx="878077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a:ea typeface="+mn-ea"/>
                <a:cs typeface="+mn-cs"/>
              </a:rPr>
              <a:t>Type of support provided to the returnees </a:t>
            </a:r>
          </a:p>
        </p:txBody>
      </p:sp>
    </p:spTree>
    <p:extLst>
      <p:ext uri="{BB962C8B-B14F-4D97-AF65-F5344CB8AC3E}">
        <p14:creationId xmlns:p14="http://schemas.microsoft.com/office/powerpoint/2010/main" val="242278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F39539-946C-4D95-862E-5372F74455F9}"/>
              </a:ext>
            </a:extLst>
          </p:cNvPr>
          <p:cNvSpPr/>
          <p:nvPr/>
        </p:nvSpPr>
        <p:spPr>
          <a:xfrm>
            <a:off x="3634525" y="71566"/>
            <a:ext cx="4944495"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mn-cs"/>
              </a:rPr>
              <a:t>WORKFLOW-POST RETURN</a:t>
            </a: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28DFD5-0BCB-468B-A5CC-2DACB6056DDF}"/>
              </a:ext>
            </a:extLst>
          </p:cNvPr>
          <p:cNvSpPr/>
          <p:nvPr/>
        </p:nvSpPr>
        <p:spPr>
          <a:xfrm>
            <a:off x="1027336" y="1577136"/>
            <a:ext cx="3632523" cy="830997"/>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ERRIN reintegration Confirmation from returnees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Introduction about Organization (Caritas India)</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Briefing on Reintegration Assistance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Caritas India’s role in assisting returnees</a:t>
            </a:r>
          </a:p>
        </p:txBody>
      </p:sp>
      <p:sp>
        <p:nvSpPr>
          <p:cNvPr id="11" name="Rectangle 10">
            <a:extLst>
              <a:ext uri="{FF2B5EF4-FFF2-40B4-BE49-F238E27FC236}">
                <a16:creationId xmlns:a16="http://schemas.microsoft.com/office/drawing/2014/main" id="{B027AA50-585F-48D4-B480-97A2114B19D9}"/>
              </a:ext>
            </a:extLst>
          </p:cNvPr>
          <p:cNvSpPr/>
          <p:nvPr/>
        </p:nvSpPr>
        <p:spPr>
          <a:xfrm>
            <a:off x="4886128" y="1584979"/>
            <a:ext cx="2927210" cy="1015663"/>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Airport Assistance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Temporary Accommodation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Travel Arrangement to destined location.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Ambulance services on severe Medical  situations</a:t>
            </a:r>
            <a:endParaRPr kumimoji="0" lang="en-US" sz="1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2AFECA9-E01E-4389-9748-D9448F933E85}"/>
              </a:ext>
            </a:extLst>
          </p:cNvPr>
          <p:cNvSpPr/>
          <p:nvPr/>
        </p:nvSpPr>
        <p:spPr>
          <a:xfrm>
            <a:off x="8358547" y="1635206"/>
            <a:ext cx="2822950" cy="830997"/>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Introduction about Organization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Briefing on Reintegration Assistance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Information from returnees on utilization on package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E77A7-044D-4BA1-9F2B-34ED92496D79}"/>
              </a:ext>
            </a:extLst>
          </p:cNvPr>
          <p:cNvSpPr/>
          <p:nvPr/>
        </p:nvSpPr>
        <p:spPr>
          <a:xfrm>
            <a:off x="8591491" y="3311265"/>
            <a:ext cx="2590006" cy="830997"/>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Two Capacity Building Training in a year for all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Coordinators.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Monitoring visits to local partners</a:t>
            </a:r>
          </a:p>
        </p:txBody>
      </p:sp>
      <p:sp>
        <p:nvSpPr>
          <p:cNvPr id="20" name="Rectangle 19">
            <a:extLst>
              <a:ext uri="{FF2B5EF4-FFF2-40B4-BE49-F238E27FC236}">
                <a16:creationId xmlns:a16="http://schemas.microsoft.com/office/drawing/2014/main" id="{C571585C-1B67-461C-AE6F-D8C7476538D6}"/>
              </a:ext>
            </a:extLst>
          </p:cNvPr>
          <p:cNvSpPr/>
          <p:nvPr/>
        </p:nvSpPr>
        <p:spPr>
          <a:xfrm>
            <a:off x="4243357" y="3258441"/>
            <a:ext cx="4576043" cy="1015663"/>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Reintegration Plan making(Micro Business Planning).</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Assistance in developing required documents(legal and non-legal) according to reintegration activity being chosen by returnees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Monitoring visits to returnees.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Peer group discussion.</a:t>
            </a:r>
          </a:p>
        </p:txBody>
      </p:sp>
      <p:sp>
        <p:nvSpPr>
          <p:cNvPr id="23" name="Rectangle 22">
            <a:extLst>
              <a:ext uri="{FF2B5EF4-FFF2-40B4-BE49-F238E27FC236}">
                <a16:creationId xmlns:a16="http://schemas.microsoft.com/office/drawing/2014/main" id="{50210C0A-3BF4-4CA9-93D0-9F65499560CA}"/>
              </a:ext>
            </a:extLst>
          </p:cNvPr>
          <p:cNvSpPr/>
          <p:nvPr/>
        </p:nvSpPr>
        <p:spPr>
          <a:xfrm>
            <a:off x="1427847" y="3288822"/>
            <a:ext cx="2106886" cy="646331"/>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Recommendation  by field partners for payment processing.</a:t>
            </a:r>
          </a:p>
        </p:txBody>
      </p:sp>
      <p:sp>
        <p:nvSpPr>
          <p:cNvPr id="30" name="Freeform: Shape 29">
            <a:extLst>
              <a:ext uri="{FF2B5EF4-FFF2-40B4-BE49-F238E27FC236}">
                <a16:creationId xmlns:a16="http://schemas.microsoft.com/office/drawing/2014/main" id="{04AC272C-8F96-42B5-B8EC-1728BE630D63}"/>
              </a:ext>
            </a:extLst>
          </p:cNvPr>
          <p:cNvSpPr/>
          <p:nvPr/>
        </p:nvSpPr>
        <p:spPr>
          <a:xfrm rot="16200000">
            <a:off x="4129605" y="-2446146"/>
            <a:ext cx="3752623" cy="10734972"/>
          </a:xfrm>
          <a:custGeom>
            <a:avLst/>
            <a:gdLst>
              <a:gd name="connsiteX0" fmla="*/ 3752623 w 3752623"/>
              <a:gd name="connsiteY0" fmla="*/ 639812 h 9813232"/>
              <a:gd name="connsiteX1" fmla="*/ 3752623 w 3752623"/>
              <a:gd name="connsiteY1" fmla="*/ 8805218 h 9813232"/>
              <a:gd name="connsiteX2" fmla="*/ 2744610 w 3752623"/>
              <a:gd name="connsiteY2" fmla="*/ 9813232 h 9813232"/>
              <a:gd name="connsiteX3" fmla="*/ 1736597 w 3752623"/>
              <a:gd name="connsiteY3" fmla="*/ 8805218 h 9813232"/>
              <a:gd name="connsiteX4" fmla="*/ 1736597 w 3752623"/>
              <a:gd name="connsiteY4" fmla="*/ 3247079 h 9813232"/>
              <a:gd name="connsiteX5" fmla="*/ 1736884 w 3752623"/>
              <a:gd name="connsiteY5" fmla="*/ 3242192 h 9813232"/>
              <a:gd name="connsiteX6" fmla="*/ 1736884 w 3752623"/>
              <a:gd name="connsiteY6" fmla="*/ 1008013 h 9813232"/>
              <a:gd name="connsiteX7" fmla="*/ 1008013 w 3752623"/>
              <a:gd name="connsiteY7" fmla="*/ 279142 h 9813232"/>
              <a:gd name="connsiteX8" fmla="*/ 1008013 w 3752623"/>
              <a:gd name="connsiteY8" fmla="*/ 279141 h 9813232"/>
              <a:gd name="connsiteX9" fmla="*/ 279142 w 3752623"/>
              <a:gd name="connsiteY9" fmla="*/ 1008012 h 9813232"/>
              <a:gd name="connsiteX10" fmla="*/ 279141 w 3752623"/>
              <a:gd name="connsiteY10" fmla="*/ 9173420 h 9813232"/>
              <a:gd name="connsiteX11" fmla="*/ 0 w 3752623"/>
              <a:gd name="connsiteY11" fmla="*/ 9173420 h 9813232"/>
              <a:gd name="connsiteX12" fmla="*/ 0 w 3752623"/>
              <a:gd name="connsiteY12" fmla="*/ 1008013 h 9813232"/>
              <a:gd name="connsiteX13" fmla="*/ 1008013 w 3752623"/>
              <a:gd name="connsiteY13" fmla="*/ 0 h 9813232"/>
              <a:gd name="connsiteX14" fmla="*/ 2016026 w 3752623"/>
              <a:gd name="connsiteY14" fmla="*/ 1008013 h 9813232"/>
              <a:gd name="connsiteX15" fmla="*/ 2016026 w 3752623"/>
              <a:gd name="connsiteY15" fmla="*/ 6566152 h 9813232"/>
              <a:gd name="connsiteX16" fmla="*/ 2015739 w 3752623"/>
              <a:gd name="connsiteY16" fmla="*/ 6571039 h 9813232"/>
              <a:gd name="connsiteX17" fmla="*/ 2015739 w 3752623"/>
              <a:gd name="connsiteY17" fmla="*/ 8805218 h 9813232"/>
              <a:gd name="connsiteX18" fmla="*/ 2744610 w 3752623"/>
              <a:gd name="connsiteY18" fmla="*/ 9534090 h 9813232"/>
              <a:gd name="connsiteX19" fmla="*/ 3473481 w 3752623"/>
              <a:gd name="connsiteY19" fmla="*/ 8805220 h 9813232"/>
              <a:gd name="connsiteX20" fmla="*/ 3473482 w 3752623"/>
              <a:gd name="connsiteY20" fmla="*/ 639812 h 981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2623" h="9813232">
                <a:moveTo>
                  <a:pt x="3752623" y="639812"/>
                </a:moveTo>
                <a:lnTo>
                  <a:pt x="3752623" y="8805218"/>
                </a:lnTo>
                <a:cubicBezTo>
                  <a:pt x="3752623" y="9361928"/>
                  <a:pt x="3301320" y="9813232"/>
                  <a:pt x="2744610" y="9813232"/>
                </a:cubicBezTo>
                <a:cubicBezTo>
                  <a:pt x="2187900" y="9813232"/>
                  <a:pt x="1736597" y="9361928"/>
                  <a:pt x="1736597" y="8805218"/>
                </a:cubicBezTo>
                <a:lnTo>
                  <a:pt x="1736597" y="3247079"/>
                </a:lnTo>
                <a:lnTo>
                  <a:pt x="1736884" y="3242192"/>
                </a:lnTo>
                <a:lnTo>
                  <a:pt x="1736884" y="1008013"/>
                </a:lnTo>
                <a:cubicBezTo>
                  <a:pt x="1736884" y="605469"/>
                  <a:pt x="1410557" y="279142"/>
                  <a:pt x="1008013" y="279142"/>
                </a:cubicBezTo>
                <a:lnTo>
                  <a:pt x="1008013" y="279141"/>
                </a:lnTo>
                <a:cubicBezTo>
                  <a:pt x="605469" y="279141"/>
                  <a:pt x="279142" y="605468"/>
                  <a:pt x="279142" y="1008012"/>
                </a:cubicBezTo>
                <a:cubicBezTo>
                  <a:pt x="279142" y="3729814"/>
                  <a:pt x="279141" y="6451617"/>
                  <a:pt x="279141" y="9173420"/>
                </a:cubicBezTo>
                <a:lnTo>
                  <a:pt x="0" y="9173420"/>
                </a:lnTo>
                <a:lnTo>
                  <a:pt x="0" y="1008013"/>
                </a:lnTo>
                <a:cubicBezTo>
                  <a:pt x="0" y="451303"/>
                  <a:pt x="451303" y="0"/>
                  <a:pt x="1008013" y="0"/>
                </a:cubicBezTo>
                <a:cubicBezTo>
                  <a:pt x="1564723" y="0"/>
                  <a:pt x="2016026" y="451303"/>
                  <a:pt x="2016026" y="1008013"/>
                </a:cubicBezTo>
                <a:lnTo>
                  <a:pt x="2016026" y="6566152"/>
                </a:lnTo>
                <a:lnTo>
                  <a:pt x="2015739" y="6571039"/>
                </a:lnTo>
                <a:lnTo>
                  <a:pt x="2015739" y="8805218"/>
                </a:lnTo>
                <a:cubicBezTo>
                  <a:pt x="2015739" y="9207762"/>
                  <a:pt x="2342066" y="9534090"/>
                  <a:pt x="2744610" y="9534090"/>
                </a:cubicBezTo>
                <a:cubicBezTo>
                  <a:pt x="3147154" y="9534090"/>
                  <a:pt x="3473481" y="9207764"/>
                  <a:pt x="3473481" y="8805220"/>
                </a:cubicBezTo>
                <a:cubicBezTo>
                  <a:pt x="3473481" y="6083417"/>
                  <a:pt x="3473482" y="3361614"/>
                  <a:pt x="3473482" y="63981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D3AB4DF-6368-40C7-8053-534A9B4434AB}"/>
              </a:ext>
            </a:extLst>
          </p:cNvPr>
          <p:cNvSpPr/>
          <p:nvPr/>
        </p:nvSpPr>
        <p:spPr>
          <a:xfrm>
            <a:off x="1508307" y="2524679"/>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BEDF82B-CBEE-4021-8CB1-85FC66D8BD5E}"/>
              </a:ext>
            </a:extLst>
          </p:cNvPr>
          <p:cNvSpPr/>
          <p:nvPr/>
        </p:nvSpPr>
        <p:spPr>
          <a:xfrm>
            <a:off x="1525074" y="2497140"/>
            <a:ext cx="18475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Reintegration need verification visits to returnees</a:t>
            </a:r>
          </a:p>
        </p:txBody>
      </p:sp>
      <p:sp>
        <p:nvSpPr>
          <p:cNvPr id="32" name="Rectangle 31">
            <a:extLst>
              <a:ext uri="{FF2B5EF4-FFF2-40B4-BE49-F238E27FC236}">
                <a16:creationId xmlns:a16="http://schemas.microsoft.com/office/drawing/2014/main" id="{E1BB2BBF-3327-40D8-ACCC-267F53205C49}"/>
              </a:ext>
            </a:extLst>
          </p:cNvPr>
          <p:cNvSpPr/>
          <p:nvPr/>
        </p:nvSpPr>
        <p:spPr>
          <a:xfrm>
            <a:off x="1542879" y="847933"/>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8EC9B96-DC18-4F8D-8B31-C0C41BFE8AE4}"/>
              </a:ext>
            </a:extLst>
          </p:cNvPr>
          <p:cNvSpPr/>
          <p:nvPr/>
        </p:nvSpPr>
        <p:spPr>
          <a:xfrm>
            <a:off x="5018215" y="2532504"/>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73E3292-53C8-4510-8E93-5B19421BA060}"/>
              </a:ext>
            </a:extLst>
          </p:cNvPr>
          <p:cNvSpPr/>
          <p:nvPr/>
        </p:nvSpPr>
        <p:spPr>
          <a:xfrm>
            <a:off x="5018215" y="902222"/>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D961589-BCD5-4113-B2D4-806A2958D061}"/>
              </a:ext>
            </a:extLst>
          </p:cNvPr>
          <p:cNvSpPr/>
          <p:nvPr/>
        </p:nvSpPr>
        <p:spPr>
          <a:xfrm>
            <a:off x="8616052" y="2497140"/>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06630B14-B8D4-421E-BB96-3BE4573AEC47}"/>
              </a:ext>
            </a:extLst>
          </p:cNvPr>
          <p:cNvSpPr/>
          <p:nvPr/>
        </p:nvSpPr>
        <p:spPr>
          <a:xfrm>
            <a:off x="8570980" y="892064"/>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6B550900-3BA9-47CA-AE51-ED09E2E86BD1}"/>
              </a:ext>
            </a:extLst>
          </p:cNvPr>
          <p:cNvSpPr/>
          <p:nvPr/>
        </p:nvSpPr>
        <p:spPr>
          <a:xfrm>
            <a:off x="1468893" y="4304754"/>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F56DED8-191F-4D2F-9063-688CA401D9FF}"/>
              </a:ext>
            </a:extLst>
          </p:cNvPr>
          <p:cNvSpPr/>
          <p:nvPr/>
        </p:nvSpPr>
        <p:spPr>
          <a:xfrm>
            <a:off x="4944229" y="4359043"/>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8BFA7B5-75F7-41DF-9808-9A99CA786357}"/>
              </a:ext>
            </a:extLst>
          </p:cNvPr>
          <p:cNvSpPr/>
          <p:nvPr/>
        </p:nvSpPr>
        <p:spPr>
          <a:xfrm>
            <a:off x="8496994" y="4348885"/>
            <a:ext cx="1876822" cy="707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4303CD-9928-4999-93A9-8666BF18A117}"/>
              </a:ext>
            </a:extLst>
          </p:cNvPr>
          <p:cNvSpPr/>
          <p:nvPr/>
        </p:nvSpPr>
        <p:spPr>
          <a:xfrm>
            <a:off x="4953890" y="957495"/>
            <a:ext cx="184752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Meet &amp; Greet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Services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60A10F0-5D13-4B39-A56E-85E7848C2760}"/>
              </a:ext>
            </a:extLst>
          </p:cNvPr>
          <p:cNvSpPr/>
          <p:nvPr/>
        </p:nvSpPr>
        <p:spPr>
          <a:xfrm>
            <a:off x="8645346" y="828345"/>
            <a:ext cx="18475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Interaction with the Returnee on Arrival</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EE7891B-09AF-4BBC-A56A-688057D8EFD6}"/>
              </a:ext>
            </a:extLst>
          </p:cNvPr>
          <p:cNvSpPr/>
          <p:nvPr/>
        </p:nvSpPr>
        <p:spPr>
          <a:xfrm>
            <a:off x="1508307" y="888882"/>
            <a:ext cx="184752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Pre departure Counselling</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F50DF64-A671-4DCB-9A21-0893351C4B44}"/>
              </a:ext>
            </a:extLst>
          </p:cNvPr>
          <p:cNvSpPr/>
          <p:nvPr/>
        </p:nvSpPr>
        <p:spPr>
          <a:xfrm>
            <a:off x="5002165" y="2485028"/>
            <a:ext cx="18475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Close Accompaniment to Returnees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0026630-8526-46EC-B059-33D34F80277B}"/>
              </a:ext>
            </a:extLst>
          </p:cNvPr>
          <p:cNvSpPr/>
          <p:nvPr/>
        </p:nvSpPr>
        <p:spPr>
          <a:xfrm>
            <a:off x="8690417" y="2420888"/>
            <a:ext cx="18475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Close Accompaniment to Field Partners: </a:t>
            </a:r>
          </a:p>
        </p:txBody>
      </p:sp>
      <p:sp>
        <p:nvSpPr>
          <p:cNvPr id="41" name="Rectangle 40">
            <a:extLst>
              <a:ext uri="{FF2B5EF4-FFF2-40B4-BE49-F238E27FC236}">
                <a16:creationId xmlns:a16="http://schemas.microsoft.com/office/drawing/2014/main" id="{EBFBDEB5-FB52-4197-8281-117D91E4D076}"/>
              </a:ext>
            </a:extLst>
          </p:cNvPr>
          <p:cNvSpPr/>
          <p:nvPr/>
        </p:nvSpPr>
        <p:spPr>
          <a:xfrm>
            <a:off x="1476408" y="4225138"/>
            <a:ext cx="18475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Processing of Payment for  Returnees </a:t>
            </a:r>
          </a:p>
        </p:txBody>
      </p:sp>
      <p:sp>
        <p:nvSpPr>
          <p:cNvPr id="42" name="Rectangle 41">
            <a:extLst>
              <a:ext uri="{FF2B5EF4-FFF2-40B4-BE49-F238E27FC236}">
                <a16:creationId xmlns:a16="http://schemas.microsoft.com/office/drawing/2014/main" id="{6B53E5F4-48C4-462D-B6F3-9C54A860152E}"/>
              </a:ext>
            </a:extLst>
          </p:cNvPr>
          <p:cNvSpPr/>
          <p:nvPr/>
        </p:nvSpPr>
        <p:spPr>
          <a:xfrm>
            <a:off x="4953890" y="4298095"/>
            <a:ext cx="184752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Proof of payment done  </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2365B01-7F1D-43F8-8681-04194EA50566}"/>
              </a:ext>
            </a:extLst>
          </p:cNvPr>
          <p:cNvSpPr/>
          <p:nvPr/>
        </p:nvSpPr>
        <p:spPr>
          <a:xfrm>
            <a:off x="8515591" y="4287011"/>
            <a:ext cx="18475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Processing of Accompaniment Cost</a:t>
            </a:r>
          </a:p>
        </p:txBody>
      </p:sp>
      <p:sp>
        <p:nvSpPr>
          <p:cNvPr id="44" name="Rectangle 43">
            <a:extLst>
              <a:ext uri="{FF2B5EF4-FFF2-40B4-BE49-F238E27FC236}">
                <a16:creationId xmlns:a16="http://schemas.microsoft.com/office/drawing/2014/main" id="{AA1501C1-A323-4B6B-9438-E35AC95D035F}"/>
              </a:ext>
            </a:extLst>
          </p:cNvPr>
          <p:cNvSpPr/>
          <p:nvPr/>
        </p:nvSpPr>
        <p:spPr>
          <a:xfrm>
            <a:off x="8496994" y="5079229"/>
            <a:ext cx="3632522" cy="1569660"/>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Financial Report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Cover Sheet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Bank Statement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Specification of expenditure (copy invoice)- bill/quotation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Proof Of Payment of expenditure: Cheque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Cheque Receipt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Bank Statement</a:t>
            </a:r>
          </a:p>
        </p:txBody>
      </p:sp>
      <p:sp>
        <p:nvSpPr>
          <p:cNvPr id="45" name="Rectangle 44">
            <a:extLst>
              <a:ext uri="{FF2B5EF4-FFF2-40B4-BE49-F238E27FC236}">
                <a16:creationId xmlns:a16="http://schemas.microsoft.com/office/drawing/2014/main" id="{23053EDE-13BE-405E-B685-4BF95CA10401}"/>
              </a:ext>
            </a:extLst>
          </p:cNvPr>
          <p:cNvSpPr/>
          <p:nvPr/>
        </p:nvSpPr>
        <p:spPr>
          <a:xfrm>
            <a:off x="4721573" y="5079229"/>
            <a:ext cx="2760144" cy="1200329"/>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Cheque Receipts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Supplier Receipts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Bills/ Invoice copies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case of Taxi/ Autorickshaw/Tractor Business: Vehicle Registration Copy on the Returnees’ name.</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DBBF930-9A12-4771-A4CE-1BC179CB5378}"/>
              </a:ext>
            </a:extLst>
          </p:cNvPr>
          <p:cNvSpPr/>
          <p:nvPr/>
        </p:nvSpPr>
        <p:spPr>
          <a:xfrm>
            <a:off x="1468893" y="5110628"/>
            <a:ext cx="2106886" cy="830997"/>
          </a:xfrm>
          <a:prstGeom prst="rect">
            <a:avLst/>
          </a:prstGeom>
        </p:spPr>
        <p:txBody>
          <a:bodyPr wrap="square">
            <a:sp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4-5 working days for Cheque making.</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Bank transfer in urgent situations</a:t>
            </a:r>
          </a:p>
        </p:txBody>
      </p:sp>
      <p:sp>
        <p:nvSpPr>
          <p:cNvPr id="50" name="Isosceles Triangle 49">
            <a:extLst>
              <a:ext uri="{FF2B5EF4-FFF2-40B4-BE49-F238E27FC236}">
                <a16:creationId xmlns:a16="http://schemas.microsoft.com/office/drawing/2014/main" id="{A12A7420-8FC4-4FD2-8CEE-D2AB9F617441}"/>
              </a:ext>
            </a:extLst>
          </p:cNvPr>
          <p:cNvSpPr/>
          <p:nvPr/>
        </p:nvSpPr>
        <p:spPr>
          <a:xfrm rot="5400000">
            <a:off x="7382735" y="889315"/>
            <a:ext cx="615431" cy="57143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Isosceles Triangle 50">
            <a:extLst>
              <a:ext uri="{FF2B5EF4-FFF2-40B4-BE49-F238E27FC236}">
                <a16:creationId xmlns:a16="http://schemas.microsoft.com/office/drawing/2014/main" id="{44623622-407C-4A3A-B0E0-CEABBA0B78D3}"/>
              </a:ext>
            </a:extLst>
          </p:cNvPr>
          <p:cNvSpPr/>
          <p:nvPr/>
        </p:nvSpPr>
        <p:spPr>
          <a:xfrm rot="5400000">
            <a:off x="3889278" y="866265"/>
            <a:ext cx="615431" cy="57143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D97C96A9-51BD-43EF-B17E-69E59EC7F767}"/>
              </a:ext>
            </a:extLst>
          </p:cNvPr>
          <p:cNvSpPr/>
          <p:nvPr/>
        </p:nvSpPr>
        <p:spPr>
          <a:xfrm rot="16200000">
            <a:off x="7404903" y="2654574"/>
            <a:ext cx="615431" cy="57143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CBA1193A-13F7-4836-9E78-48461A4A18A2}"/>
              </a:ext>
            </a:extLst>
          </p:cNvPr>
          <p:cNvSpPr/>
          <p:nvPr/>
        </p:nvSpPr>
        <p:spPr>
          <a:xfrm rot="16200000">
            <a:off x="3911446" y="2631524"/>
            <a:ext cx="615431" cy="57143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E56721E4-DD9E-4730-9AFA-5FCFCDC9518D}"/>
              </a:ext>
            </a:extLst>
          </p:cNvPr>
          <p:cNvSpPr/>
          <p:nvPr/>
        </p:nvSpPr>
        <p:spPr>
          <a:xfrm rot="5400000">
            <a:off x="7404903" y="4403875"/>
            <a:ext cx="615431" cy="57143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57FAA306-D373-4E39-B8B5-70340024AF8B}"/>
              </a:ext>
            </a:extLst>
          </p:cNvPr>
          <p:cNvSpPr/>
          <p:nvPr/>
        </p:nvSpPr>
        <p:spPr>
          <a:xfrm rot="5400000">
            <a:off x="3911446" y="4380825"/>
            <a:ext cx="615431" cy="57143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9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42DF60-16B4-E188-5890-181EE162EE9C}"/>
              </a:ext>
            </a:extLst>
          </p:cNvPr>
          <p:cNvSpPr/>
          <p:nvPr/>
        </p:nvSpPr>
        <p:spPr>
          <a:xfrm>
            <a:off x="0" y="0"/>
            <a:ext cx="12192000" cy="1844369"/>
          </a:xfrm>
          <a:prstGeom prst="rect">
            <a:avLst/>
          </a:prstGeom>
          <a:blipFill dpi="0" rotWithShape="1">
            <a:blip r:embed="rId2"/>
            <a:srcRect/>
            <a:stretch>
              <a:fillRect t="-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75BAF4B8-E793-FA9D-D7EE-34300B389147}"/>
              </a:ext>
            </a:extLst>
          </p:cNvPr>
          <p:cNvGraphicFramePr>
            <a:graphicFrameLocks/>
          </p:cNvGraphicFramePr>
          <p:nvPr/>
        </p:nvGraphicFramePr>
        <p:xfrm>
          <a:off x="970644" y="2066926"/>
          <a:ext cx="4731656" cy="406558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C6D1543B-780F-6A94-450A-ADD576AC98A5}"/>
              </a:ext>
            </a:extLst>
          </p:cNvPr>
          <p:cNvSpPr>
            <a:spLocks noGrp="1"/>
          </p:cNvSpPr>
          <p:nvPr>
            <p:ph type="title"/>
          </p:nvPr>
        </p:nvSpPr>
        <p:spPr>
          <a:xfrm>
            <a:off x="1016000" y="365125"/>
            <a:ext cx="4426857" cy="1325563"/>
          </a:xfrm>
        </p:spPr>
        <p:txBody>
          <a:bodyPr>
            <a:normAutofit/>
          </a:bodyPr>
          <a:lstStyle/>
          <a:p>
            <a:pPr algn="ctr"/>
            <a:r>
              <a:rPr lang="en-IN" sz="3600" b="1" dirty="0">
                <a:solidFill>
                  <a:schemeClr val="bg1"/>
                </a:solidFill>
                <a:latin typeface="Arial" panose="020B0604020202020204" pitchFamily="34" charset="0"/>
                <a:cs typeface="Arial" panose="020B0604020202020204" pitchFamily="34" charset="0"/>
              </a:rPr>
              <a:t>Returnee Composition</a:t>
            </a:r>
          </a:p>
        </p:txBody>
      </p:sp>
      <p:sp>
        <p:nvSpPr>
          <p:cNvPr id="6" name="Title 1">
            <a:extLst>
              <a:ext uri="{FF2B5EF4-FFF2-40B4-BE49-F238E27FC236}">
                <a16:creationId xmlns:a16="http://schemas.microsoft.com/office/drawing/2014/main" id="{D8EEF635-6EF9-4ABD-FACD-98E04AF5E90B}"/>
              </a:ext>
            </a:extLst>
          </p:cNvPr>
          <p:cNvSpPr txBox="1">
            <a:spLocks/>
          </p:cNvSpPr>
          <p:nvPr/>
        </p:nvSpPr>
        <p:spPr>
          <a:xfrm>
            <a:off x="6458857" y="365125"/>
            <a:ext cx="44268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Gender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Composition</a:t>
            </a:r>
          </a:p>
        </p:txBody>
      </p:sp>
      <p:graphicFrame>
        <p:nvGraphicFramePr>
          <p:cNvPr id="8" name="Chart 7">
            <a:extLst>
              <a:ext uri="{FF2B5EF4-FFF2-40B4-BE49-F238E27FC236}">
                <a16:creationId xmlns:a16="http://schemas.microsoft.com/office/drawing/2014/main" id="{63B52E27-A8E5-0589-BDCD-7F578918A866}"/>
              </a:ext>
            </a:extLst>
          </p:cNvPr>
          <p:cNvGraphicFramePr>
            <a:graphicFrameLocks/>
          </p:cNvGraphicFramePr>
          <p:nvPr/>
        </p:nvGraphicFramePr>
        <p:xfrm>
          <a:off x="6273802" y="2266154"/>
          <a:ext cx="5257799" cy="36449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86017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C0444A-9CE6-5F9B-EDEA-AF9879B4B20E}"/>
              </a:ext>
            </a:extLst>
          </p:cNvPr>
          <p:cNvSpPr/>
          <p:nvPr/>
        </p:nvSpPr>
        <p:spPr>
          <a:xfrm>
            <a:off x="0" y="0"/>
            <a:ext cx="12192000" cy="1844369"/>
          </a:xfrm>
          <a:prstGeom prst="rect">
            <a:avLst/>
          </a:prstGeom>
          <a:blipFill dpi="0" rotWithShape="1">
            <a:blip r:embed="rId2"/>
            <a:srcRect/>
            <a:stretch>
              <a:fillRect t="-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D6873F-59C4-FD80-1E2F-733441240E3B}"/>
              </a:ext>
            </a:extLst>
          </p:cNvPr>
          <p:cNvSpPr>
            <a:spLocks noGrp="1"/>
          </p:cNvSpPr>
          <p:nvPr>
            <p:ph type="title"/>
          </p:nvPr>
        </p:nvSpPr>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REINTEGRATION SUPPORT </a:t>
            </a:r>
            <a:endParaRPr lang="en-IN" sz="3600" b="1" dirty="0">
              <a:solidFill>
                <a:schemeClr val="bg1"/>
              </a:solidFill>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D105B674-EEF8-7FED-1701-762A919EABD1}"/>
              </a:ext>
            </a:extLst>
          </p:cNvPr>
          <p:cNvGraphicFramePr>
            <a:graphicFrameLocks/>
          </p:cNvGraphicFramePr>
          <p:nvPr/>
        </p:nvGraphicFramePr>
        <p:xfrm>
          <a:off x="966216" y="2055813"/>
          <a:ext cx="9993884" cy="43585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2196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026FF4-DB70-C481-D62B-2764DF511BF0}"/>
              </a:ext>
            </a:extLst>
          </p:cNvPr>
          <p:cNvSpPr/>
          <p:nvPr/>
        </p:nvSpPr>
        <p:spPr>
          <a:xfrm>
            <a:off x="0" y="0"/>
            <a:ext cx="12192000" cy="1844369"/>
          </a:xfrm>
          <a:prstGeom prst="rect">
            <a:avLst/>
          </a:prstGeom>
          <a:blipFill dpi="0" rotWithShape="1">
            <a:blip r:embed="rId2"/>
            <a:srcRect/>
            <a:stretch>
              <a:fillRect t="-7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2FAA50-FFA6-708F-6452-C2C71A9EBA95}"/>
              </a:ext>
            </a:extLst>
          </p:cNvPr>
          <p:cNvSpPr>
            <a:spLocks noGrp="1"/>
          </p:cNvSpPr>
          <p:nvPr>
            <p:ph type="title"/>
          </p:nvPr>
        </p:nvSpPr>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REINTEGRATION SUPPORT</a:t>
            </a:r>
            <a:endParaRPr lang="en-IN" sz="36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4F82B41-D9CF-FAA0-32D3-E873057C46A4}"/>
              </a:ext>
            </a:extLst>
          </p:cNvPr>
          <p:cNvPicPr>
            <a:picLocks noChangeAspect="1"/>
          </p:cNvPicPr>
          <p:nvPr/>
        </p:nvPicPr>
        <p:blipFill>
          <a:blip r:embed="rId3"/>
          <a:stretch>
            <a:fillRect/>
          </a:stretch>
        </p:blipFill>
        <p:spPr>
          <a:xfrm>
            <a:off x="169232" y="1886860"/>
            <a:ext cx="4112057" cy="2741372"/>
          </a:xfrm>
          <a:prstGeom prst="rect">
            <a:avLst/>
          </a:prstGeom>
        </p:spPr>
      </p:pic>
      <p:pic>
        <p:nvPicPr>
          <p:cNvPr id="11" name="Picture 10" descr="A person standing in a store&#10;&#10;Description automatically generated with low confidence">
            <a:extLst>
              <a:ext uri="{FF2B5EF4-FFF2-40B4-BE49-F238E27FC236}">
                <a16:creationId xmlns:a16="http://schemas.microsoft.com/office/drawing/2014/main" id="{F3DD0822-798F-2608-0883-AE1B35FC21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72450" y="4366615"/>
            <a:ext cx="3850318" cy="2566878"/>
          </a:xfrm>
          <a:prstGeom prst="rect">
            <a:avLst/>
          </a:prstGeom>
        </p:spPr>
      </p:pic>
      <p:pic>
        <p:nvPicPr>
          <p:cNvPr id="15" name="Picture 14">
            <a:extLst>
              <a:ext uri="{FF2B5EF4-FFF2-40B4-BE49-F238E27FC236}">
                <a16:creationId xmlns:a16="http://schemas.microsoft.com/office/drawing/2014/main" id="{DAC8943D-D709-ECB8-84DA-EC94139A0379}"/>
              </a:ext>
            </a:extLst>
          </p:cNvPr>
          <p:cNvPicPr>
            <a:picLocks noChangeAspect="1"/>
          </p:cNvPicPr>
          <p:nvPr/>
        </p:nvPicPr>
        <p:blipFill>
          <a:blip r:embed="rId5"/>
          <a:stretch>
            <a:fillRect/>
          </a:stretch>
        </p:blipFill>
        <p:spPr>
          <a:xfrm>
            <a:off x="169232" y="4116626"/>
            <a:ext cx="4112060" cy="2741373"/>
          </a:xfrm>
          <a:prstGeom prst="rect">
            <a:avLst/>
          </a:prstGeom>
        </p:spPr>
      </p:pic>
      <p:pic>
        <p:nvPicPr>
          <p:cNvPr id="17" name="Picture 16">
            <a:extLst>
              <a:ext uri="{FF2B5EF4-FFF2-40B4-BE49-F238E27FC236}">
                <a16:creationId xmlns:a16="http://schemas.microsoft.com/office/drawing/2014/main" id="{E9F0A225-8A75-93D5-0CBC-CA6D7E46AE61}"/>
              </a:ext>
            </a:extLst>
          </p:cNvPr>
          <p:cNvPicPr>
            <a:picLocks noChangeAspect="1"/>
          </p:cNvPicPr>
          <p:nvPr/>
        </p:nvPicPr>
        <p:blipFill rotWithShape="1">
          <a:blip r:embed="rId6"/>
          <a:srcRect t="22898" b="39674"/>
          <a:stretch/>
        </p:blipFill>
        <p:spPr>
          <a:xfrm>
            <a:off x="8172450" y="1904516"/>
            <a:ext cx="3850318" cy="3078657"/>
          </a:xfrm>
          <a:prstGeom prst="rect">
            <a:avLst/>
          </a:prstGeom>
        </p:spPr>
      </p:pic>
      <p:pic>
        <p:nvPicPr>
          <p:cNvPr id="19" name="Picture 18" descr="A picture containing text, indoor, floor, kitchen&#10;&#10;Description automatically generated">
            <a:extLst>
              <a:ext uri="{FF2B5EF4-FFF2-40B4-BE49-F238E27FC236}">
                <a16:creationId xmlns:a16="http://schemas.microsoft.com/office/drawing/2014/main" id="{821134B2-6611-0C86-8B02-E7B6481FBF65}"/>
              </a:ext>
            </a:extLst>
          </p:cNvPr>
          <p:cNvPicPr>
            <a:picLocks noChangeAspect="1"/>
          </p:cNvPicPr>
          <p:nvPr/>
        </p:nvPicPr>
        <p:blipFill rotWithShape="1">
          <a:blip r:embed="rId7">
            <a:extLst>
              <a:ext uri="{28A0092B-C50C-407E-A947-70E740481C1C}">
                <a14:useLocalDpi xmlns:a14="http://schemas.microsoft.com/office/drawing/2010/main" val="0"/>
              </a:ext>
            </a:extLst>
          </a:blip>
          <a:srcRect r="8262"/>
          <a:stretch/>
        </p:blipFill>
        <p:spPr>
          <a:xfrm>
            <a:off x="4281289" y="1904516"/>
            <a:ext cx="3891161" cy="5028977"/>
          </a:xfrm>
          <a:prstGeom prst="rect">
            <a:avLst/>
          </a:prstGeom>
        </p:spPr>
      </p:pic>
    </p:spTree>
    <p:extLst>
      <p:ext uri="{BB962C8B-B14F-4D97-AF65-F5344CB8AC3E}">
        <p14:creationId xmlns:p14="http://schemas.microsoft.com/office/powerpoint/2010/main" val="2239643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23806A-C0B9-81AA-3E80-B6A37CCF141B}"/>
              </a:ext>
            </a:extLst>
          </p:cNvPr>
          <p:cNvSpPr>
            <a:spLocks noGrp="1"/>
          </p:cNvSpPr>
          <p:nvPr>
            <p:ph type="subTitle" idx="1"/>
          </p:nvPr>
        </p:nvSpPr>
        <p:spPr/>
        <p:txBody>
          <a:bodyPr/>
          <a:lstStyle/>
          <a:p>
            <a:endParaRPr lang="en-IN"/>
          </a:p>
        </p:txBody>
      </p:sp>
      <p:pic>
        <p:nvPicPr>
          <p:cNvPr id="4" name="Picture 3" descr="Parva III response">
            <a:extLst>
              <a:ext uri="{FF2B5EF4-FFF2-40B4-BE49-F238E27FC236}">
                <a16:creationId xmlns:a16="http://schemas.microsoft.com/office/drawing/2014/main" id="{D88F9E41-31C2-6FA2-5EDA-8E44A4162463}"/>
              </a:ext>
            </a:extLst>
          </p:cNvPr>
          <p:cNvPicPr>
            <a:picLocks noChangeAspect="1"/>
          </p:cNvPicPr>
          <p:nvPr/>
        </p:nvPicPr>
        <p:blipFill rotWithShape="1">
          <a:blip r:embed="rId2">
            <a:extLst>
              <a:ext uri="{28A0092B-C50C-407E-A947-70E740481C1C}">
                <a14:useLocalDpi xmlns:a14="http://schemas.microsoft.com/office/drawing/2010/main" val="0"/>
              </a:ext>
            </a:extLst>
          </a:blip>
          <a:srcRect t="32276"/>
          <a:stretch/>
        </p:blipFill>
        <p:spPr>
          <a:xfrm>
            <a:off x="0" y="2213478"/>
            <a:ext cx="12192000" cy="4644522"/>
          </a:xfrm>
          <a:prstGeom prst="rect">
            <a:avLst/>
          </a:prstGeom>
        </p:spPr>
      </p:pic>
      <p:sp>
        <p:nvSpPr>
          <p:cNvPr id="6" name="TextBox 5">
            <a:extLst>
              <a:ext uri="{FF2B5EF4-FFF2-40B4-BE49-F238E27FC236}">
                <a16:creationId xmlns:a16="http://schemas.microsoft.com/office/drawing/2014/main" id="{AB1959E8-80E5-EC0C-0E78-51C1F8236956}"/>
              </a:ext>
            </a:extLst>
          </p:cNvPr>
          <p:cNvSpPr txBox="1"/>
          <p:nvPr/>
        </p:nvSpPr>
        <p:spPr>
          <a:xfrm>
            <a:off x="2885440" y="352922"/>
            <a:ext cx="6096000" cy="1107996"/>
          </a:xfrm>
          <a:prstGeom prst="rect">
            <a:avLst/>
          </a:prstGeom>
          <a:noFill/>
        </p:spPr>
        <p:txBody>
          <a:bodyPr wrap="square">
            <a:spAutoFit/>
          </a:bodyPr>
          <a:lstStyle/>
          <a:p>
            <a:pPr algn="ctr"/>
            <a:r>
              <a:rPr lang="en-IN" sz="6600" b="1" dirty="0">
                <a:solidFill>
                  <a:schemeClr val="accent6">
                    <a:lumMod val="75000"/>
                  </a:schemeClr>
                </a:solidFill>
                <a:latin typeface="Garamond" panose="02020404030301010803" pitchFamily="18" charset="0"/>
                <a:cs typeface="Times New Roman" panose="02020603050405020304" pitchFamily="18" charset="0"/>
              </a:rPr>
              <a:t>-PROCAP-</a:t>
            </a:r>
          </a:p>
        </p:txBody>
      </p:sp>
      <p:sp>
        <p:nvSpPr>
          <p:cNvPr id="7" name="TextBox 6">
            <a:extLst>
              <a:ext uri="{FF2B5EF4-FFF2-40B4-BE49-F238E27FC236}">
                <a16:creationId xmlns:a16="http://schemas.microsoft.com/office/drawing/2014/main" id="{399808D5-48BA-6C27-88B3-CCFB2DAC583C}"/>
              </a:ext>
            </a:extLst>
          </p:cNvPr>
          <p:cNvSpPr txBox="1"/>
          <p:nvPr/>
        </p:nvSpPr>
        <p:spPr>
          <a:xfrm>
            <a:off x="3164840" y="1232017"/>
            <a:ext cx="5328920" cy="707886"/>
          </a:xfrm>
          <a:prstGeom prst="rect">
            <a:avLst/>
          </a:prstGeom>
          <a:noFill/>
        </p:spPr>
        <p:txBody>
          <a:bodyPr wrap="square">
            <a:spAutoFit/>
          </a:bodyPr>
          <a:lstStyle/>
          <a:p>
            <a:pPr algn="ctr"/>
            <a:r>
              <a:rPr lang="en-IN" sz="2000" dirty="0">
                <a:solidFill>
                  <a:schemeClr val="tx1">
                    <a:lumMod val="85000"/>
                    <a:lumOff val="15000"/>
                  </a:schemeClr>
                </a:solidFill>
                <a:latin typeface="Times New Roman" panose="02020603050405020304" pitchFamily="18" charset="0"/>
                <a:cs typeface="Times New Roman" panose="02020603050405020304" pitchFamily="18" charset="0"/>
              </a:rPr>
              <a:t>Protecting rights of the crisis-affected population in the Northeast states of Mizoram and Manipur</a:t>
            </a:r>
          </a:p>
        </p:txBody>
      </p:sp>
      <p:sp>
        <p:nvSpPr>
          <p:cNvPr id="9" name="Rectangle 8">
            <a:extLst>
              <a:ext uri="{FF2B5EF4-FFF2-40B4-BE49-F238E27FC236}">
                <a16:creationId xmlns:a16="http://schemas.microsoft.com/office/drawing/2014/main" id="{0AF8CFD6-2922-1C4D-EE2F-C7E037ED191F}"/>
              </a:ext>
            </a:extLst>
          </p:cNvPr>
          <p:cNvSpPr/>
          <p:nvPr/>
        </p:nvSpPr>
        <p:spPr>
          <a:xfrm>
            <a:off x="567716" y="5547360"/>
            <a:ext cx="3028924" cy="1099000"/>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5" name="Subtitle 2">
            <a:extLst>
              <a:ext uri="{FF2B5EF4-FFF2-40B4-BE49-F238E27FC236}">
                <a16:creationId xmlns:a16="http://schemas.microsoft.com/office/drawing/2014/main" id="{1674507A-1D3E-629C-50B2-7D8BD8664C43}"/>
              </a:ext>
            </a:extLst>
          </p:cNvPr>
          <p:cNvSpPr txBox="1">
            <a:spLocks/>
          </p:cNvSpPr>
          <p:nvPr/>
        </p:nvSpPr>
        <p:spPr>
          <a:xfrm>
            <a:off x="-45046" y="5625983"/>
            <a:ext cx="4254448" cy="1114985"/>
          </a:xfrm>
          <a:prstGeom prst="rect">
            <a:avLst/>
          </a:prstGeom>
        </p:spPr>
        <p:txBody>
          <a:bodyPr vert="horz" lIns="91440" tIns="45720" rIns="91440" bIns="45720" rtlCol="0" anchor="t">
            <a:normAutofit/>
          </a:bodyPr>
          <a:lstStyle>
            <a:lvl1pPr marL="0" indent="0" algn="ctr" defTabSz="914411"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6" indent="0" algn="ctr" defTabSz="914411"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N" sz="1600" b="1" dirty="0">
                <a:solidFill>
                  <a:schemeClr val="bg1"/>
                </a:solidFill>
                <a:latin typeface="Garamond" panose="02020404030301010803" pitchFamily="18" charset="0"/>
                <a:cs typeface="Times New Roman" panose="02020603050405020304" pitchFamily="18" charset="0"/>
              </a:rPr>
              <a:t>March 2022-March2023</a:t>
            </a:r>
          </a:p>
          <a:p>
            <a:r>
              <a:rPr lang="en-IN" sz="1600" b="1" dirty="0">
                <a:solidFill>
                  <a:schemeClr val="bg1"/>
                </a:solidFill>
                <a:latin typeface="Garamond" panose="02020404030301010803" pitchFamily="18" charset="0"/>
                <a:cs typeface="Times New Roman" panose="02020603050405020304" pitchFamily="18" charset="0"/>
              </a:rPr>
              <a:t>Funding amount: 600,000 Euros</a:t>
            </a:r>
          </a:p>
          <a:p>
            <a:r>
              <a:rPr lang="en-IN" sz="1600" b="1" dirty="0">
                <a:solidFill>
                  <a:schemeClr val="bg1"/>
                </a:solidFill>
                <a:latin typeface="Garamond" panose="02020404030301010803" pitchFamily="18" charset="0"/>
                <a:cs typeface="Times New Roman" panose="02020603050405020304" pitchFamily="18" charset="0"/>
              </a:rPr>
              <a:t>Donor-ECHO</a:t>
            </a:r>
          </a:p>
        </p:txBody>
      </p:sp>
    </p:spTree>
    <p:extLst>
      <p:ext uri="{BB962C8B-B14F-4D97-AF65-F5344CB8AC3E}">
        <p14:creationId xmlns:p14="http://schemas.microsoft.com/office/powerpoint/2010/main" val="970520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descr="Shape&#10;&#10;Description automatically generated with medium confidence">
            <a:extLst>
              <a:ext uri="{FF2B5EF4-FFF2-40B4-BE49-F238E27FC236}">
                <a16:creationId xmlns:a16="http://schemas.microsoft.com/office/drawing/2014/main" id="{65DB7F82-B6FF-3378-E7EB-5858A0BB17C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415278" y="1971040"/>
            <a:ext cx="7186862" cy="4886960"/>
          </a:xfrm>
        </p:spPr>
      </p:pic>
      <p:pic>
        <p:nvPicPr>
          <p:cNvPr id="4" name="Picture 3">
            <a:extLst>
              <a:ext uri="{FF2B5EF4-FFF2-40B4-BE49-F238E27FC236}">
                <a16:creationId xmlns:a16="http://schemas.microsoft.com/office/drawing/2014/main" id="{84744688-5145-58C3-CA1F-DCD53A898F2F}"/>
              </a:ext>
            </a:extLst>
          </p:cNvPr>
          <p:cNvPicPr>
            <a:picLocks noChangeAspect="1"/>
          </p:cNvPicPr>
          <p:nvPr/>
        </p:nvPicPr>
        <p:blipFill>
          <a:blip r:embed="rId3">
            <a:duotone>
              <a:prstClr val="black"/>
              <a:schemeClr val="accent6">
                <a:tint val="45000"/>
                <a:satMod val="400000"/>
              </a:schemeClr>
            </a:duotone>
          </a:blip>
          <a:stretch>
            <a:fillRect/>
          </a:stretch>
        </p:blipFill>
        <p:spPr>
          <a:xfrm>
            <a:off x="-2" y="0"/>
            <a:ext cx="5608839" cy="6858000"/>
          </a:xfrm>
          <a:prstGeom prst="rect">
            <a:avLst/>
          </a:prstGeom>
        </p:spPr>
      </p:pic>
      <p:sp>
        <p:nvSpPr>
          <p:cNvPr id="7" name="TextBox 6">
            <a:extLst>
              <a:ext uri="{FF2B5EF4-FFF2-40B4-BE49-F238E27FC236}">
                <a16:creationId xmlns:a16="http://schemas.microsoft.com/office/drawing/2014/main" id="{8F2A60D6-06E9-FE47-19DD-65ABD18FF777}"/>
              </a:ext>
            </a:extLst>
          </p:cNvPr>
          <p:cNvSpPr txBox="1"/>
          <p:nvPr/>
        </p:nvSpPr>
        <p:spPr>
          <a:xfrm>
            <a:off x="7843520" y="5974019"/>
            <a:ext cx="4246880" cy="675762"/>
          </a:xfrm>
          <a:prstGeom prst="rect">
            <a:avLst/>
          </a:prstGeom>
          <a:noFill/>
        </p:spPr>
        <p:txBody>
          <a:bodyPr wrap="square">
            <a:spAutoFit/>
          </a:bodyPr>
          <a:lstStyle/>
          <a:p>
            <a:pPr marL="0" indent="0" algn="just">
              <a:lnSpc>
                <a:spcPct val="107000"/>
              </a:lnSpc>
              <a:spcAft>
                <a:spcPts val="1067"/>
              </a:spcAft>
              <a:buNone/>
              <a:tabLst>
                <a:tab pos="609585" algn="l"/>
              </a:tabLst>
            </a:pPr>
            <a:r>
              <a:rPr lang="en-US" sz="1800" i="1" dirty="0">
                <a:solidFill>
                  <a:schemeClr val="bg1"/>
                </a:solidFill>
                <a:latin typeface="Garamond" panose="02020404030301010803" pitchFamily="18" charset="0"/>
                <a:ea typeface="Lato" panose="020F0502020204030203" pitchFamily="34" charset="0"/>
                <a:cs typeface="Times New Roman" panose="02020603050405020304" pitchFamily="18" charset="0"/>
              </a:rPr>
              <a:t>*estimates by Govt. of Mizoram and community-based organization in Manipur and Mizoram</a:t>
            </a:r>
            <a:endParaRPr lang="en-IN" sz="1800" i="1" dirty="0">
              <a:solidFill>
                <a:schemeClr val="bg1"/>
              </a:solidFill>
              <a:latin typeface="Garamond" panose="02020404030301010803" pitchFamily="18" charset="0"/>
              <a:ea typeface="Wingdings" panose="05000000000000000000" pitchFamily="2" charset="2"/>
              <a:cs typeface="Times New Roman" panose="02020603050405020304" pitchFamily="18" charset="0"/>
            </a:endParaRPr>
          </a:p>
        </p:txBody>
      </p:sp>
      <p:sp>
        <p:nvSpPr>
          <p:cNvPr id="13" name="TextBox 12">
            <a:extLst>
              <a:ext uri="{FF2B5EF4-FFF2-40B4-BE49-F238E27FC236}">
                <a16:creationId xmlns:a16="http://schemas.microsoft.com/office/drawing/2014/main" id="{BC28D9C5-0850-2459-845E-CA8EAF037561}"/>
              </a:ext>
            </a:extLst>
          </p:cNvPr>
          <p:cNvSpPr txBox="1"/>
          <p:nvPr/>
        </p:nvSpPr>
        <p:spPr>
          <a:xfrm>
            <a:off x="6096000" y="3551949"/>
            <a:ext cx="5730240" cy="857927"/>
          </a:xfrm>
          <a:prstGeom prst="rect">
            <a:avLst/>
          </a:prstGeom>
          <a:noFill/>
        </p:spPr>
        <p:txBody>
          <a:bodyPr wrap="square">
            <a:spAutoFit/>
          </a:bodyPr>
          <a:lstStyle/>
          <a:p>
            <a:pPr marL="0" indent="0" algn="ctr">
              <a:lnSpc>
                <a:spcPct val="107000"/>
              </a:lnSpc>
              <a:spcBef>
                <a:spcPts val="0"/>
              </a:spcBef>
              <a:spcAft>
                <a:spcPts val="0"/>
              </a:spcAft>
              <a:buNone/>
              <a:tabLst>
                <a:tab pos="609585" algn="l"/>
              </a:tabLst>
            </a:pPr>
            <a:r>
              <a:rPr lang="en-IN" sz="4800" b="1" u="sng" dirty="0">
                <a:solidFill>
                  <a:srgbClr val="C00000"/>
                </a:solidFill>
                <a:latin typeface="Garamond" panose="02020404030301010803" pitchFamily="18" charset="0"/>
                <a:ea typeface="+mj-ea"/>
                <a:cs typeface="Times New Roman" panose="02020603050405020304" pitchFamily="18" charset="0"/>
              </a:rPr>
              <a:t>80,000</a:t>
            </a:r>
          </a:p>
        </p:txBody>
      </p:sp>
      <p:sp>
        <p:nvSpPr>
          <p:cNvPr id="15" name="TextBox 14">
            <a:extLst>
              <a:ext uri="{FF2B5EF4-FFF2-40B4-BE49-F238E27FC236}">
                <a16:creationId xmlns:a16="http://schemas.microsoft.com/office/drawing/2014/main" id="{69B04A30-084B-CB6D-9A45-4F54C9692682}"/>
              </a:ext>
            </a:extLst>
          </p:cNvPr>
          <p:cNvSpPr txBox="1"/>
          <p:nvPr/>
        </p:nvSpPr>
        <p:spPr>
          <a:xfrm>
            <a:off x="5892800" y="1823532"/>
            <a:ext cx="6299200" cy="1265475"/>
          </a:xfrm>
          <a:prstGeom prst="rect">
            <a:avLst/>
          </a:prstGeom>
          <a:noFill/>
        </p:spPr>
        <p:txBody>
          <a:bodyPr wrap="square">
            <a:spAutoFit/>
          </a:bodyPr>
          <a:lstStyle/>
          <a:p>
            <a:pPr marL="0" indent="0" algn="ctr">
              <a:lnSpc>
                <a:spcPct val="107000"/>
              </a:lnSpc>
              <a:spcBef>
                <a:spcPts val="0"/>
              </a:spcBef>
              <a:spcAft>
                <a:spcPts val="0"/>
              </a:spcAft>
              <a:buNone/>
              <a:tabLst>
                <a:tab pos="609585"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Mizoram: </a:t>
            </a:r>
            <a:r>
              <a:rPr lang="en-US" sz="2400" b="1" dirty="0">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39,550*</a:t>
            </a:r>
            <a:endParaRPr lang="en-IN" sz="2400" b="1" dirty="0">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endParaRPr>
          </a:p>
          <a:p>
            <a:pPr marL="0" indent="0" algn="ctr">
              <a:lnSpc>
                <a:spcPct val="107000"/>
              </a:lnSpc>
              <a:spcBef>
                <a:spcPts val="0"/>
              </a:spcBef>
              <a:spcAft>
                <a:spcPts val="0"/>
              </a:spcAft>
              <a:buNone/>
              <a:tabLst>
                <a:tab pos="609585"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Manipur: </a:t>
            </a:r>
            <a:r>
              <a:rPr lang="en-US" sz="2400" b="1" dirty="0">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7,750*</a:t>
            </a:r>
            <a:endParaRPr lang="en-IN" sz="2400" b="1" dirty="0">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endParaRPr>
          </a:p>
          <a:p>
            <a:pPr marL="0" indent="0" algn="ctr">
              <a:lnSpc>
                <a:spcPct val="107000"/>
              </a:lnSpc>
              <a:spcBef>
                <a:spcPts val="0"/>
              </a:spcBef>
              <a:spcAft>
                <a:spcPts val="0"/>
              </a:spcAft>
              <a:buNone/>
              <a:tabLst>
                <a:tab pos="609585"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Delhi: </a:t>
            </a:r>
            <a:r>
              <a:rPr lang="en-US" sz="2400" b="1" dirty="0">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4,944</a:t>
            </a:r>
          </a:p>
        </p:txBody>
      </p:sp>
      <p:sp>
        <p:nvSpPr>
          <p:cNvPr id="17" name="TextBox 16">
            <a:extLst>
              <a:ext uri="{FF2B5EF4-FFF2-40B4-BE49-F238E27FC236}">
                <a16:creationId xmlns:a16="http://schemas.microsoft.com/office/drawing/2014/main" id="{1588EE3D-1699-9434-0600-7184923C12FF}"/>
              </a:ext>
            </a:extLst>
          </p:cNvPr>
          <p:cNvSpPr txBox="1"/>
          <p:nvPr/>
        </p:nvSpPr>
        <p:spPr>
          <a:xfrm>
            <a:off x="6375400" y="208219"/>
            <a:ext cx="5171440" cy="830997"/>
          </a:xfrm>
          <a:prstGeom prst="rect">
            <a:avLst/>
          </a:prstGeom>
          <a:noFill/>
        </p:spPr>
        <p:txBody>
          <a:bodyPr wrap="square">
            <a:spAutoFit/>
          </a:bodyPr>
          <a:lstStyle/>
          <a:p>
            <a:pPr algn="ctr"/>
            <a:r>
              <a:rPr lang="en-US" sz="2400" dirty="0">
                <a:solidFill>
                  <a:schemeClr val="tx2"/>
                </a:solidFill>
                <a:latin typeface="Garamond" panose="02020404030301010803" pitchFamily="18" charset="0"/>
                <a:ea typeface="+mj-ea"/>
                <a:cs typeface="Times New Roman" panose="02020603050405020304" pitchFamily="18" charset="0"/>
              </a:rPr>
              <a:t>As on 24 March 2023, e</a:t>
            </a:r>
            <a:r>
              <a:rPr lang="en-US" sz="2400" dirty="0">
                <a:solidFill>
                  <a:schemeClr val="tx2"/>
                </a:solidFill>
                <a:latin typeface="Garamond" panose="02020404030301010803" pitchFamily="18" charset="0"/>
                <a:ea typeface="Calibri" panose="020F0502020204030204" pitchFamily="34" charset="0"/>
                <a:cs typeface="Times New Roman" panose="02020603050405020304" pitchFamily="18" charset="0"/>
              </a:rPr>
              <a:t>stimated new arrivals in India: </a:t>
            </a:r>
            <a:endParaRPr lang="en-IN" sz="2400" dirty="0"/>
          </a:p>
        </p:txBody>
      </p:sp>
      <p:sp>
        <p:nvSpPr>
          <p:cNvPr id="20" name="Title 1">
            <a:extLst>
              <a:ext uri="{FF2B5EF4-FFF2-40B4-BE49-F238E27FC236}">
                <a16:creationId xmlns:a16="http://schemas.microsoft.com/office/drawing/2014/main" id="{1BF7AFEC-9AA7-F965-2B00-935132F0E309}"/>
              </a:ext>
            </a:extLst>
          </p:cNvPr>
          <p:cNvSpPr txBox="1">
            <a:spLocks/>
          </p:cNvSpPr>
          <p:nvPr/>
        </p:nvSpPr>
        <p:spPr>
          <a:xfrm>
            <a:off x="838202" y="1911710"/>
            <a:ext cx="10515600" cy="1325563"/>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endParaRPr lang="en-IN"/>
          </a:p>
        </p:txBody>
      </p:sp>
      <p:sp>
        <p:nvSpPr>
          <p:cNvPr id="21" name="TextBox 20">
            <a:extLst>
              <a:ext uri="{FF2B5EF4-FFF2-40B4-BE49-F238E27FC236}">
                <a16:creationId xmlns:a16="http://schemas.microsoft.com/office/drawing/2014/main" id="{2E9322B9-81D2-5DA4-7D24-9246B624CBAF}"/>
              </a:ext>
            </a:extLst>
          </p:cNvPr>
          <p:cNvSpPr txBox="1"/>
          <p:nvPr/>
        </p:nvSpPr>
        <p:spPr>
          <a:xfrm>
            <a:off x="6519768" y="907805"/>
            <a:ext cx="5171440" cy="830997"/>
          </a:xfrm>
          <a:prstGeom prst="rect">
            <a:avLst/>
          </a:prstGeom>
          <a:noFill/>
        </p:spPr>
        <p:txBody>
          <a:bodyPr wrap="square">
            <a:spAutoFit/>
          </a:bodyPr>
          <a:lstStyle/>
          <a:p>
            <a:pPr algn="ctr"/>
            <a:r>
              <a:rPr lang="en-US" sz="4800" b="1" dirty="0">
                <a:latin typeface="Garamond" panose="02020404030301010803" pitchFamily="18" charset="0"/>
                <a:ea typeface="+mj-ea"/>
                <a:cs typeface="Times New Roman" panose="02020603050405020304" pitchFamily="18" charset="0"/>
              </a:rPr>
              <a:t>52,250</a:t>
            </a:r>
            <a:endParaRPr lang="en-IN" sz="4800" b="1" dirty="0"/>
          </a:p>
        </p:txBody>
      </p:sp>
      <p:sp>
        <p:nvSpPr>
          <p:cNvPr id="23" name="TextBox 22">
            <a:extLst>
              <a:ext uri="{FF2B5EF4-FFF2-40B4-BE49-F238E27FC236}">
                <a16:creationId xmlns:a16="http://schemas.microsoft.com/office/drawing/2014/main" id="{33B22027-D4E3-1F29-8B18-921ADC5454A9}"/>
              </a:ext>
            </a:extLst>
          </p:cNvPr>
          <p:cNvSpPr txBox="1"/>
          <p:nvPr/>
        </p:nvSpPr>
        <p:spPr>
          <a:xfrm>
            <a:off x="5688931" y="3306649"/>
            <a:ext cx="6299200" cy="475130"/>
          </a:xfrm>
          <a:prstGeom prst="rect">
            <a:avLst/>
          </a:prstGeom>
          <a:noFill/>
        </p:spPr>
        <p:txBody>
          <a:bodyPr wrap="square">
            <a:spAutoFit/>
          </a:bodyPr>
          <a:lstStyle/>
          <a:p>
            <a:pPr marL="0" indent="0" algn="ctr">
              <a:lnSpc>
                <a:spcPct val="107000"/>
              </a:lnSpc>
              <a:spcBef>
                <a:spcPts val="0"/>
              </a:spcBef>
              <a:spcAft>
                <a:spcPts val="0"/>
              </a:spcAft>
              <a:buNone/>
              <a:tabLst>
                <a:tab pos="609585" algn="l"/>
              </a:tabLst>
            </a:pPr>
            <a:r>
              <a:rPr lang="en-IN" sz="2400" b="1" dirty="0">
                <a:latin typeface="Garamond" panose="02020404030301010803" pitchFamily="18" charset="0"/>
                <a:ea typeface="+mj-ea"/>
                <a:cs typeface="Times New Roman" panose="02020603050405020304" pitchFamily="18" charset="0"/>
              </a:rPr>
              <a:t>The projections for 2023 are </a:t>
            </a:r>
          </a:p>
        </p:txBody>
      </p:sp>
    </p:spTree>
    <p:extLst>
      <p:ext uri="{BB962C8B-B14F-4D97-AF65-F5344CB8AC3E}">
        <p14:creationId xmlns:p14="http://schemas.microsoft.com/office/powerpoint/2010/main" val="192060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7E33E0-B60C-50C4-D51A-EF57B43C47FB}"/>
              </a:ext>
            </a:extLst>
          </p:cNvPr>
          <p:cNvSpPr/>
          <p:nvPr/>
        </p:nvSpPr>
        <p:spPr>
          <a:xfrm>
            <a:off x="0" y="0"/>
            <a:ext cx="12192000" cy="10363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8EE19443-5AC2-40C6-B6DF-ABDE407BB54D}"/>
              </a:ext>
            </a:extLst>
          </p:cNvPr>
          <p:cNvSpPr>
            <a:spLocks noGrp="1"/>
          </p:cNvSpPr>
          <p:nvPr>
            <p:ph type="title"/>
          </p:nvPr>
        </p:nvSpPr>
        <p:spPr>
          <a:xfrm>
            <a:off x="378691" y="99035"/>
            <a:ext cx="11434619" cy="729987"/>
          </a:xfrm>
        </p:spPr>
        <p:txBody>
          <a:bodyPr>
            <a:normAutofit/>
          </a:bodyPr>
          <a:lstStyle/>
          <a:p>
            <a:pPr algn="ctr"/>
            <a:r>
              <a:rPr lang="en-US" sz="3733" b="1" u="sng" dirty="0">
                <a:solidFill>
                  <a:schemeClr val="bg1"/>
                </a:solidFill>
                <a:latin typeface="Garamond" panose="02020404030301010803" pitchFamily="18" charset="0"/>
                <a:cs typeface="Times New Roman" panose="02020603050405020304" pitchFamily="18" charset="0"/>
              </a:rPr>
              <a:t>Security and Operational Context</a:t>
            </a:r>
            <a:endParaRPr lang="en-IN" sz="3733" b="1" u="sng" dirty="0">
              <a:solidFill>
                <a:schemeClr val="bg1"/>
              </a:solidFill>
              <a:latin typeface="Garamond" panose="02020404030301010803"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37E3EF3-3F06-4A93-BB1A-7314985E2AA2}"/>
              </a:ext>
            </a:extLst>
          </p:cNvPr>
          <p:cNvSpPr>
            <a:spLocks noGrp="1"/>
          </p:cNvSpPr>
          <p:nvPr>
            <p:ph idx="1"/>
          </p:nvPr>
        </p:nvSpPr>
        <p:spPr>
          <a:xfrm>
            <a:off x="378691" y="1310640"/>
            <a:ext cx="11434619" cy="4787569"/>
          </a:xfrm>
        </p:spPr>
        <p:txBody>
          <a:bodyPr>
            <a:noAutofit/>
          </a:bodyPr>
          <a:lstStyle/>
          <a:p>
            <a:pPr marL="355600" indent="-355600" algn="just">
              <a:lnSpc>
                <a:spcPct val="100000"/>
              </a:lnSpc>
              <a:spcBef>
                <a:spcPts val="0"/>
              </a:spcBef>
              <a:spcAft>
                <a:spcPts val="600"/>
              </a:spcAft>
            </a:pPr>
            <a:r>
              <a:rPr lang="en-IN"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Security situation in Myanmar, (Chin State and </a:t>
            </a:r>
            <a:r>
              <a:rPr lang="en-IN" sz="2200" b="1" dirty="0" err="1">
                <a:solidFill>
                  <a:srgbClr val="000000"/>
                </a:solidFill>
                <a:latin typeface="Garamond" panose="02020404030301010803" pitchFamily="18" charset="0"/>
                <a:ea typeface="Wingdings" panose="05000000000000000000" pitchFamily="2" charset="2"/>
                <a:cs typeface="Times New Roman" panose="02020603050405020304" pitchFamily="18" charset="0"/>
              </a:rPr>
              <a:t>Sagaing</a:t>
            </a:r>
            <a:r>
              <a:rPr lang="en-IN"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 Region – bordering India), continues to deteriorate - </a:t>
            </a:r>
            <a:r>
              <a:rPr lang="en-IN" sz="2200"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Increased movement of new arrivals into Manipur and Mizoram. </a:t>
            </a:r>
          </a:p>
          <a:p>
            <a:pPr marL="355600" indent="-355600" algn="just">
              <a:lnSpc>
                <a:spcPct val="100000"/>
              </a:lnSpc>
              <a:spcBef>
                <a:spcPts val="0"/>
              </a:spcBef>
              <a:spcAft>
                <a:spcPts val="600"/>
              </a:spcAft>
            </a:pPr>
            <a:r>
              <a:rPr lang="en-US"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Perception of Government - </a:t>
            </a:r>
            <a:r>
              <a:rPr lang="en-IN" sz="2200" dirty="0">
                <a:solidFill>
                  <a:schemeClr val="accent6">
                    <a:lumMod val="75000"/>
                  </a:schemeClr>
                </a:solidFill>
                <a:latin typeface="Garamond" panose="02020404030301010803" pitchFamily="18" charset="0"/>
                <a:cs typeface="Times New Roman" panose="02020603050405020304" pitchFamily="18" charset="0"/>
              </a:rPr>
              <a:t>Tacit approval of the central government. State governments are more supportive. </a:t>
            </a:r>
          </a:p>
          <a:p>
            <a:pPr marL="355600" indent="-355600" algn="just">
              <a:lnSpc>
                <a:spcPct val="100000"/>
              </a:lnSpc>
              <a:spcBef>
                <a:spcPts val="0"/>
              </a:spcBef>
              <a:spcAft>
                <a:spcPts val="600"/>
              </a:spcAft>
            </a:pPr>
            <a:r>
              <a:rPr lang="en-IN"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Security concerns in India </a:t>
            </a:r>
            <a:r>
              <a:rPr lang="en-IN" sz="2200"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 Strengthened border controls by government, new arrivals frequently accused of trans-national organised crimes </a:t>
            </a:r>
            <a:r>
              <a:rPr lang="en-IN" sz="2200" i="1"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(smuggling, trafficking in contraband) </a:t>
            </a:r>
            <a:r>
              <a:rPr lang="en-IN" sz="2200"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and the area is sensitive</a:t>
            </a:r>
            <a:r>
              <a:rPr lang="en-IN" sz="2200" i="1"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a:t>
            </a:r>
          </a:p>
          <a:p>
            <a:pPr marL="355600" indent="-355600" algn="just">
              <a:lnSpc>
                <a:spcPct val="100000"/>
              </a:lnSpc>
              <a:spcBef>
                <a:spcPts val="0"/>
              </a:spcBef>
              <a:spcAft>
                <a:spcPts val="600"/>
              </a:spcAft>
            </a:pPr>
            <a:r>
              <a:rPr lang="en-IN"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Humanitarian and protection space in Northeast continues to be delicate </a:t>
            </a:r>
            <a:r>
              <a:rPr lang="en-IN" sz="2200" b="1"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a:t>
            </a:r>
            <a:r>
              <a:rPr lang="en-IN" sz="2200"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 Measured low visibility and low-profile response. </a:t>
            </a:r>
          </a:p>
          <a:p>
            <a:pPr marL="355600" indent="-355600" algn="just">
              <a:lnSpc>
                <a:spcPct val="100000"/>
              </a:lnSpc>
              <a:spcBef>
                <a:spcPts val="0"/>
              </a:spcBef>
              <a:spcAft>
                <a:spcPts val="600"/>
              </a:spcAft>
            </a:pPr>
            <a:r>
              <a:rPr lang="en-IN"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Operational context of Manipur </a:t>
            </a:r>
            <a:r>
              <a:rPr lang="en-IN" sz="2200" b="1"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a:t>
            </a:r>
            <a:r>
              <a:rPr lang="en-IN" sz="2200"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 arrests and detentions, verification drive to identify ‘illegal immigrants’, temporary accommodation to be set up for Myanmar arrivals. </a:t>
            </a:r>
          </a:p>
          <a:p>
            <a:pPr marL="355600" indent="-355600" algn="just">
              <a:lnSpc>
                <a:spcPct val="100000"/>
              </a:lnSpc>
              <a:spcBef>
                <a:spcPts val="0"/>
              </a:spcBef>
              <a:spcAft>
                <a:spcPts val="600"/>
              </a:spcAft>
            </a:pPr>
            <a:r>
              <a:rPr lang="en-IN" sz="2200" b="1" dirty="0">
                <a:solidFill>
                  <a:srgbClr val="000000"/>
                </a:solidFill>
                <a:latin typeface="Garamond" panose="02020404030301010803" pitchFamily="18" charset="0"/>
                <a:ea typeface="Wingdings" panose="05000000000000000000" pitchFamily="2" charset="2"/>
                <a:cs typeface="Times New Roman" panose="02020603050405020304" pitchFamily="18" charset="0"/>
              </a:rPr>
              <a:t>Challenging geographical terrain </a:t>
            </a:r>
            <a:r>
              <a:rPr lang="en-IN" sz="2200" b="1"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a:t>
            </a:r>
            <a:r>
              <a:rPr lang="en-IN" sz="2200" dirty="0">
                <a:solidFill>
                  <a:schemeClr val="accent6">
                    <a:lumMod val="75000"/>
                  </a:schemeClr>
                </a:solidFill>
                <a:latin typeface="Garamond" panose="02020404030301010803" pitchFamily="18" charset="0"/>
                <a:ea typeface="Wingdings" panose="05000000000000000000" pitchFamily="2" charset="2"/>
                <a:cs typeface="Times New Roman" panose="02020603050405020304" pitchFamily="18" charset="0"/>
              </a:rPr>
              <a:t> difficulty in provision of humanitarian assistance. </a:t>
            </a:r>
          </a:p>
          <a:p>
            <a:pPr marL="355600" indent="-355600" algn="just">
              <a:lnSpc>
                <a:spcPct val="100000"/>
              </a:lnSpc>
              <a:spcBef>
                <a:spcPts val="0"/>
              </a:spcBef>
              <a:spcAft>
                <a:spcPts val="600"/>
              </a:spcAft>
            </a:pPr>
            <a:r>
              <a:rPr lang="en-IN" sz="2200" b="1" dirty="0">
                <a:latin typeface="Garamond" panose="02020404030301010803" pitchFamily="18" charset="0"/>
                <a:ea typeface="Wingdings" panose="05000000000000000000" pitchFamily="2" charset="2"/>
                <a:cs typeface="Times New Roman" panose="02020603050405020304" pitchFamily="18" charset="0"/>
              </a:rPr>
              <a:t>Coordination through Informal Working Group </a:t>
            </a:r>
            <a:r>
              <a:rPr lang="en-IN" sz="2200" dirty="0">
                <a:solidFill>
                  <a:schemeClr val="accent6">
                    <a:lumMod val="75000"/>
                  </a:schemeClr>
                </a:solidFill>
                <a:latin typeface="Garamond" panose="02020404030301010803" pitchFamily="18" charset="0"/>
                <a:cs typeface="Times New Roman" panose="02020603050405020304" pitchFamily="18" charset="0"/>
              </a:rPr>
              <a:t>(Refugee coordination mechanism) and close cooperation and participation by UN, NGOs and CBOs. </a:t>
            </a:r>
          </a:p>
        </p:txBody>
      </p:sp>
    </p:spTree>
    <p:extLst>
      <p:ext uri="{BB962C8B-B14F-4D97-AF65-F5344CB8AC3E}">
        <p14:creationId xmlns:p14="http://schemas.microsoft.com/office/powerpoint/2010/main" val="2274012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DF7DAC-4C14-85D5-3A0F-9959FD9468C3}"/>
              </a:ext>
            </a:extLst>
          </p:cNvPr>
          <p:cNvSpPr/>
          <p:nvPr/>
        </p:nvSpPr>
        <p:spPr>
          <a:xfrm>
            <a:off x="3972560" y="0"/>
            <a:ext cx="8219440" cy="8737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A1573300-2090-C236-3F00-97A6212448C3}"/>
              </a:ext>
            </a:extLst>
          </p:cNvPr>
          <p:cNvSpPr>
            <a:spLocks noGrp="1"/>
          </p:cNvSpPr>
          <p:nvPr>
            <p:ph type="title"/>
          </p:nvPr>
        </p:nvSpPr>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IN" sz="3733" b="1" dirty="0">
                <a:solidFill>
                  <a:schemeClr val="bg1"/>
                </a:solidFill>
                <a:latin typeface="Garamond" panose="02020404030301010803" pitchFamily="18" charset="0"/>
              </a:rPr>
              <a:t>Key Findings</a:t>
            </a:r>
          </a:p>
        </p:txBody>
      </p:sp>
      <p:graphicFrame>
        <p:nvGraphicFramePr>
          <p:cNvPr id="4" name="Chart 3">
            <a:extLst>
              <a:ext uri="{FF2B5EF4-FFF2-40B4-BE49-F238E27FC236}">
                <a16:creationId xmlns:a16="http://schemas.microsoft.com/office/drawing/2014/main" id="{23A73823-A0F9-F029-146E-3E5B527E7A39}"/>
              </a:ext>
            </a:extLst>
          </p:cNvPr>
          <p:cNvGraphicFramePr>
            <a:graphicFrameLocks/>
          </p:cNvGraphicFramePr>
          <p:nvPr>
            <p:extLst>
              <p:ext uri="{D42A27DB-BD31-4B8C-83A1-F6EECF244321}">
                <p14:modId xmlns:p14="http://schemas.microsoft.com/office/powerpoint/2010/main" val="2983121918"/>
              </p:ext>
            </p:extLst>
          </p:nvPr>
        </p:nvGraphicFramePr>
        <p:xfrm>
          <a:off x="3972560" y="404223"/>
          <a:ext cx="7977769" cy="588164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A group of people sitting around a table&#10;&#10;Description automatically generated with medium confidence">
            <a:extLst>
              <a:ext uri="{FF2B5EF4-FFF2-40B4-BE49-F238E27FC236}">
                <a16:creationId xmlns:a16="http://schemas.microsoft.com/office/drawing/2014/main" id="{1A6880AC-5BBE-5722-9C1A-D6AAD4D9C2B9}"/>
              </a:ext>
            </a:extLst>
          </p:cNvPr>
          <p:cNvPicPr>
            <a:picLocks noChangeAspect="1"/>
          </p:cNvPicPr>
          <p:nvPr/>
        </p:nvPicPr>
        <p:blipFill rotWithShape="1">
          <a:blip r:embed="rId3">
            <a:extLst>
              <a:ext uri="{28A0092B-C50C-407E-A947-70E740481C1C}">
                <a14:useLocalDpi xmlns:a14="http://schemas.microsoft.com/office/drawing/2010/main" val="0"/>
              </a:ext>
            </a:extLst>
          </a:blip>
          <a:srcRect l="20736" t="-484" r="37264" b="484"/>
          <a:stretch/>
        </p:blipFill>
        <p:spPr>
          <a:xfrm>
            <a:off x="-81280" y="0"/>
            <a:ext cx="3840480" cy="6858000"/>
          </a:xfrm>
          <a:prstGeom prst="rect">
            <a:avLst/>
          </a:prstGeom>
        </p:spPr>
      </p:pic>
    </p:spTree>
    <p:extLst>
      <p:ext uri="{BB962C8B-B14F-4D97-AF65-F5344CB8AC3E}">
        <p14:creationId xmlns:p14="http://schemas.microsoft.com/office/powerpoint/2010/main" val="3488120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E2023-A98B-24B9-8578-BDE12D197C03}"/>
              </a:ext>
            </a:extLst>
          </p:cNvPr>
          <p:cNvSpPr>
            <a:spLocks noGrp="1"/>
          </p:cNvSpPr>
          <p:nvPr>
            <p:ph type="title"/>
          </p:nvPr>
        </p:nvSpPr>
        <p:spPr>
          <a:xfrm>
            <a:off x="572493" y="238539"/>
            <a:ext cx="11018520" cy="1434415"/>
          </a:xfrm>
        </p:spPr>
        <p:txBody>
          <a:bodyPr anchor="b">
            <a:normAutofit/>
          </a:bodyPr>
          <a:lstStyle/>
          <a:p>
            <a:r>
              <a:rPr lang="en-IN" sz="5400"/>
              <a:t>IDPS in India </a:t>
            </a:r>
          </a:p>
        </p:txBody>
      </p:sp>
      <p:sp>
        <p:nvSpPr>
          <p:cNvPr id="61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ED73E7-474C-D263-3C5C-FD92F18BBF39}"/>
              </a:ext>
            </a:extLst>
          </p:cNvPr>
          <p:cNvSpPr>
            <a:spLocks noGrp="1"/>
          </p:cNvSpPr>
          <p:nvPr>
            <p:ph idx="1"/>
          </p:nvPr>
        </p:nvSpPr>
        <p:spPr>
          <a:xfrm>
            <a:off x="572493" y="2071316"/>
            <a:ext cx="6713552" cy="4119172"/>
          </a:xfrm>
        </p:spPr>
        <p:txBody>
          <a:bodyPr anchor="t">
            <a:normAutofit/>
          </a:bodyPr>
          <a:lstStyle/>
          <a:p>
            <a:pPr marL="0" indent="0">
              <a:buNone/>
            </a:pPr>
            <a:r>
              <a:rPr lang="en-US" sz="1200" b="0" i="0" u="none" strike="noStrike" baseline="0" dirty="0">
                <a:latin typeface="Garamond" panose="02020404030301010803" pitchFamily="18" charset="0"/>
              </a:rPr>
              <a:t>250,000 Kashmiri Pandits displaced from the Kashmir Valley since 1990. </a:t>
            </a:r>
          </a:p>
          <a:p>
            <a:pPr marL="0" indent="0">
              <a:buNone/>
            </a:pPr>
            <a:r>
              <a:rPr lang="en-US" sz="1200" b="0" i="0" u="none" strike="noStrike" baseline="0" dirty="0">
                <a:latin typeface="Garamond" panose="02020404030301010803" pitchFamily="18" charset="0"/>
              </a:rPr>
              <a:t>Violence and conflict in north-east India, in which at least 115,000 people have been displaced. The details include: 36,000 Muslims internally displaced in Assam by intercommunal violence in July and August 2012 staying in official camps, with potentially hundreds of thousands remaining in displacement outside of official camps; more than 46,000 Adivasis, </a:t>
            </a:r>
            <a:r>
              <a:rPr lang="en-US" sz="1200" b="0" i="0" u="none" strike="noStrike" baseline="0" dirty="0" err="1">
                <a:latin typeface="Garamond" panose="02020404030301010803" pitchFamily="18" charset="0"/>
              </a:rPr>
              <a:t>Bodos</a:t>
            </a:r>
            <a:r>
              <a:rPr lang="en-US" sz="1200" b="0" i="0" u="none" strike="noStrike" baseline="0" dirty="0">
                <a:latin typeface="Garamond" panose="02020404030301010803" pitchFamily="18" charset="0"/>
              </a:rPr>
              <a:t> and Muslims displaced by inter-ethnic violence in Western Assam in the 1990s</a:t>
            </a:r>
            <a:endParaRPr lang="en-IN" sz="1200" dirty="0">
              <a:latin typeface="Garamond" panose="02020404030301010803" pitchFamily="18" charset="0"/>
            </a:endParaRPr>
          </a:p>
          <a:p>
            <a:pPr marL="0" indent="0">
              <a:buNone/>
            </a:pPr>
            <a:r>
              <a:rPr lang="en-IN" sz="1200" b="0" i="0" u="none" strike="noStrike" baseline="0" dirty="0">
                <a:latin typeface="Garamond" panose="02020404030301010803" pitchFamily="18" charset="0"/>
              </a:rPr>
              <a:t>Naxalite conflict in Central India, </a:t>
            </a:r>
            <a:r>
              <a:rPr lang="en-US" sz="1200" b="0" i="0" u="none" strike="noStrike" baseline="0" dirty="0">
                <a:latin typeface="Garamond" panose="02020404030301010803" pitchFamily="18" charset="0"/>
              </a:rPr>
              <a:t>Naxalite conflict in Central India, leading to at least 148,000 people. This includes: 40,000 Adivasis living in displacement at the end of 2009, of whom half were staying in camps in Chhattisgarh and half were scattered across Andhra Pradesh; 8,000 Adivasis living in displacement in West Bengal; more than 100,000 people displaced from Chhattisgarh since </a:t>
            </a:r>
            <a:r>
              <a:rPr lang="en-IN" sz="1200" b="0" i="0" u="none" strike="noStrike" baseline="0" dirty="0">
                <a:latin typeface="Garamond" panose="02020404030301010803" pitchFamily="18" charset="0"/>
              </a:rPr>
              <a:t>June 2009; and</a:t>
            </a:r>
          </a:p>
          <a:p>
            <a:pPr marL="0" indent="0">
              <a:buNone/>
            </a:pPr>
            <a:endParaRPr lang="en-US" sz="1200" dirty="0">
              <a:latin typeface="Garamond" panose="02020404030301010803" pitchFamily="18" charset="0"/>
            </a:endParaRPr>
          </a:p>
          <a:p>
            <a:pPr marL="0" indent="0">
              <a:buNone/>
            </a:pPr>
            <a:r>
              <a:rPr lang="en-US" sz="1200" b="0" i="0" u="none" strike="noStrike" baseline="0" dirty="0">
                <a:latin typeface="Garamond" panose="02020404030301010803" pitchFamily="18" charset="0"/>
              </a:rPr>
              <a:t>Communal violence in Gujarat and Orissa States, leading to 26,000 people remaining displaced, including: 16,087 people who still remain displaced as a result of the 2002 Hindu- Muslim violence in Gujarat State, all of whom are living in 86 relief colonies in Gujarat State; and at least 10,000 people displaced in 2007 and 2008 by Hindu-Christian violence in Orissa</a:t>
            </a:r>
            <a:endParaRPr lang="en-IN" sz="1200" dirty="0"/>
          </a:p>
        </p:txBody>
      </p:sp>
      <p:pic>
        <p:nvPicPr>
          <p:cNvPr id="6146" name="Picture 2" descr="FLOOD DISASTER MEDICAL RELIEF CAMPS MOBILIZED BY CTF INDIA">
            <a:extLst>
              <a:ext uri="{FF2B5EF4-FFF2-40B4-BE49-F238E27FC236}">
                <a16:creationId xmlns:a16="http://schemas.microsoft.com/office/drawing/2014/main" id="{EF6EE894-4C56-B15B-082D-D612D50D3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5" r="30707"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86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88C8D3-F6CA-DA6D-E855-214993916694}"/>
              </a:ext>
            </a:extLst>
          </p:cNvPr>
          <p:cNvSpPr/>
          <p:nvPr/>
        </p:nvSpPr>
        <p:spPr>
          <a:xfrm>
            <a:off x="2762" y="0"/>
            <a:ext cx="6093238" cy="8534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11">
            <a:extLst>
              <a:ext uri="{FF2B5EF4-FFF2-40B4-BE49-F238E27FC236}">
                <a16:creationId xmlns:a16="http://schemas.microsoft.com/office/drawing/2014/main" id="{73FA91E5-A0DA-6E76-E41B-57995EDE0671}"/>
              </a:ext>
            </a:extLst>
          </p:cNvPr>
          <p:cNvSpPr>
            <a:spLocks noGrp="1"/>
          </p:cNvSpPr>
          <p:nvPr>
            <p:ph type="title"/>
          </p:nvPr>
        </p:nvSpPr>
        <p:spPr>
          <a:xfrm>
            <a:off x="92365" y="5936105"/>
            <a:ext cx="11434619" cy="729987"/>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IN" sz="2800" b="1" dirty="0">
                <a:solidFill>
                  <a:schemeClr val="bg1"/>
                </a:solidFill>
                <a:latin typeface="Garamond" panose="02020404030301010803" pitchFamily="18" charset="0"/>
              </a:rPr>
              <a:t>Protection</a:t>
            </a:r>
          </a:p>
        </p:txBody>
      </p:sp>
      <p:graphicFrame>
        <p:nvGraphicFramePr>
          <p:cNvPr id="5" name="Chart 4">
            <a:extLst>
              <a:ext uri="{FF2B5EF4-FFF2-40B4-BE49-F238E27FC236}">
                <a16:creationId xmlns:a16="http://schemas.microsoft.com/office/drawing/2014/main" id="{E020AE67-CFA3-329D-0320-D26751C57FA8}"/>
              </a:ext>
            </a:extLst>
          </p:cNvPr>
          <p:cNvGraphicFramePr>
            <a:graphicFrameLocks/>
          </p:cNvGraphicFramePr>
          <p:nvPr>
            <p:extLst>
              <p:ext uri="{D42A27DB-BD31-4B8C-83A1-F6EECF244321}">
                <p14:modId xmlns:p14="http://schemas.microsoft.com/office/powerpoint/2010/main" val="845752346"/>
              </p:ext>
            </p:extLst>
          </p:nvPr>
        </p:nvGraphicFramePr>
        <p:xfrm>
          <a:off x="92365" y="84764"/>
          <a:ext cx="6003636" cy="639731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F56F296-E9DF-9ABE-97D5-7BDE24EF6D87}"/>
              </a:ext>
            </a:extLst>
          </p:cNvPr>
          <p:cNvSpPr txBox="1"/>
          <p:nvPr/>
        </p:nvSpPr>
        <p:spPr>
          <a:xfrm>
            <a:off x="6518863" y="4312873"/>
            <a:ext cx="5820584" cy="2256195"/>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7189" indent="-457189">
              <a:lnSpc>
                <a:spcPct val="150000"/>
              </a:lnSpc>
              <a:buFont typeface="Arial" panose="020B0604020202020204" pitchFamily="34" charset="0"/>
              <a:buChar char="•"/>
            </a:pPr>
            <a:r>
              <a:rPr lang="en-IN" dirty="0">
                <a:latin typeface="Garamond" panose="02020404030301010803" pitchFamily="18" charset="0"/>
              </a:rPr>
              <a:t>Lack of protection services / staff</a:t>
            </a:r>
          </a:p>
          <a:p>
            <a:pPr marL="457189" indent="-457189">
              <a:lnSpc>
                <a:spcPct val="150000"/>
              </a:lnSpc>
              <a:buFont typeface="Arial" panose="020B0604020202020204" pitchFamily="34" charset="0"/>
              <a:buChar char="•"/>
            </a:pPr>
            <a:r>
              <a:rPr lang="en-IN" dirty="0">
                <a:latin typeface="Garamond" panose="02020404030301010803" pitchFamily="18" charset="0"/>
              </a:rPr>
              <a:t>Lack of awareness about available protection services</a:t>
            </a:r>
          </a:p>
          <a:p>
            <a:pPr marL="457189" indent="-457189">
              <a:lnSpc>
                <a:spcPct val="150000"/>
              </a:lnSpc>
              <a:buFont typeface="Arial" panose="020B0604020202020204" pitchFamily="34" charset="0"/>
              <a:buChar char="•"/>
            </a:pPr>
            <a:r>
              <a:rPr lang="en-IN" dirty="0">
                <a:latin typeface="Garamond" panose="02020404030301010803" pitchFamily="18" charset="0"/>
              </a:rPr>
              <a:t>Language barriers</a:t>
            </a:r>
          </a:p>
        </p:txBody>
      </p:sp>
      <p:sp>
        <p:nvSpPr>
          <p:cNvPr id="7" name="TextBox 6">
            <a:extLst>
              <a:ext uri="{FF2B5EF4-FFF2-40B4-BE49-F238E27FC236}">
                <a16:creationId xmlns:a16="http://schemas.microsoft.com/office/drawing/2014/main" id="{37E855ED-0072-6CAC-932D-D5AAED9271CA}"/>
              </a:ext>
            </a:extLst>
          </p:cNvPr>
          <p:cNvSpPr txBox="1"/>
          <p:nvPr/>
        </p:nvSpPr>
        <p:spPr>
          <a:xfrm>
            <a:off x="6356531" y="1208595"/>
            <a:ext cx="5820584" cy="1687963"/>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Community Leaders / Organisations</a:t>
            </a:r>
          </a:p>
          <a:p>
            <a:pPr marL="342900" indent="-34290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NGOs/ Women centres</a:t>
            </a:r>
          </a:p>
          <a:p>
            <a:pPr marL="342900" indent="-34290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Family / Relative</a:t>
            </a:r>
          </a:p>
        </p:txBody>
      </p:sp>
      <p:sp>
        <p:nvSpPr>
          <p:cNvPr id="3" name="Freeform: Shape 2">
            <a:extLst>
              <a:ext uri="{FF2B5EF4-FFF2-40B4-BE49-F238E27FC236}">
                <a16:creationId xmlns:a16="http://schemas.microsoft.com/office/drawing/2014/main" id="{94B79689-889F-4A47-B1F6-032B34EB8FDD}"/>
              </a:ext>
            </a:extLst>
          </p:cNvPr>
          <p:cNvSpPr/>
          <p:nvPr/>
        </p:nvSpPr>
        <p:spPr>
          <a:xfrm rot="10800000">
            <a:off x="6587826" y="309510"/>
            <a:ext cx="5306795" cy="1041337"/>
          </a:xfrm>
          <a:custGeom>
            <a:avLst/>
            <a:gdLst>
              <a:gd name="connsiteX0" fmla="*/ 2757637 w 2854960"/>
              <a:gd name="connsiteY0" fmla="*/ 776654 h 776654"/>
              <a:gd name="connsiteX1" fmla="*/ 97323 w 2854960"/>
              <a:gd name="connsiteY1" fmla="*/ 776654 h 776654"/>
              <a:gd name="connsiteX2" fmla="*/ 0 w 2854960"/>
              <a:gd name="connsiteY2" fmla="*/ 679331 h 776654"/>
              <a:gd name="connsiteX3" fmla="*/ 0 w 2854960"/>
              <a:gd name="connsiteY3" fmla="*/ 290048 h 776654"/>
              <a:gd name="connsiteX4" fmla="*/ 97323 w 2854960"/>
              <a:gd name="connsiteY4" fmla="*/ 192725 h 776654"/>
              <a:gd name="connsiteX5" fmla="*/ 1304261 w 2854960"/>
              <a:gd name="connsiteY5" fmla="*/ 192725 h 776654"/>
              <a:gd name="connsiteX6" fmla="*/ 1427479 w 2854960"/>
              <a:gd name="connsiteY6" fmla="*/ 0 h 776654"/>
              <a:gd name="connsiteX7" fmla="*/ 1550697 w 2854960"/>
              <a:gd name="connsiteY7" fmla="*/ 192725 h 776654"/>
              <a:gd name="connsiteX8" fmla="*/ 2757637 w 2854960"/>
              <a:gd name="connsiteY8" fmla="*/ 192725 h 776654"/>
              <a:gd name="connsiteX9" fmla="*/ 2854960 w 2854960"/>
              <a:gd name="connsiteY9" fmla="*/ 290048 h 776654"/>
              <a:gd name="connsiteX10" fmla="*/ 2854960 w 2854960"/>
              <a:gd name="connsiteY10" fmla="*/ 679331 h 776654"/>
              <a:gd name="connsiteX11" fmla="*/ 2757637 w 2854960"/>
              <a:gd name="connsiteY11" fmla="*/ 776654 h 77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4960" h="776654">
                <a:moveTo>
                  <a:pt x="2757637" y="776654"/>
                </a:moveTo>
                <a:lnTo>
                  <a:pt x="97323" y="776654"/>
                </a:lnTo>
                <a:cubicBezTo>
                  <a:pt x="43573" y="776654"/>
                  <a:pt x="0" y="733081"/>
                  <a:pt x="0" y="679331"/>
                </a:cubicBezTo>
                <a:lnTo>
                  <a:pt x="0" y="290048"/>
                </a:lnTo>
                <a:cubicBezTo>
                  <a:pt x="0" y="236298"/>
                  <a:pt x="43573" y="192725"/>
                  <a:pt x="97323" y="192725"/>
                </a:cubicBezTo>
                <a:lnTo>
                  <a:pt x="1304261" y="192725"/>
                </a:lnTo>
                <a:lnTo>
                  <a:pt x="1427479" y="0"/>
                </a:lnTo>
                <a:lnTo>
                  <a:pt x="1550697" y="192725"/>
                </a:lnTo>
                <a:lnTo>
                  <a:pt x="2757637" y="192725"/>
                </a:lnTo>
                <a:cubicBezTo>
                  <a:pt x="2811387" y="192725"/>
                  <a:pt x="2854960" y="236298"/>
                  <a:pt x="2854960" y="290048"/>
                </a:cubicBezTo>
                <a:lnTo>
                  <a:pt x="2854960" y="679331"/>
                </a:lnTo>
                <a:cubicBezTo>
                  <a:pt x="2854960" y="733081"/>
                  <a:pt x="2811387" y="776654"/>
                  <a:pt x="2757637" y="776654"/>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Freeform: Shape 3">
            <a:extLst>
              <a:ext uri="{FF2B5EF4-FFF2-40B4-BE49-F238E27FC236}">
                <a16:creationId xmlns:a16="http://schemas.microsoft.com/office/drawing/2014/main" id="{481372A9-B9DD-CB07-EA7D-431F96D198B0}"/>
              </a:ext>
            </a:extLst>
          </p:cNvPr>
          <p:cNvSpPr/>
          <p:nvPr/>
        </p:nvSpPr>
        <p:spPr>
          <a:xfrm rot="10800000">
            <a:off x="6630430" y="3429000"/>
            <a:ext cx="5306795" cy="1041337"/>
          </a:xfrm>
          <a:custGeom>
            <a:avLst/>
            <a:gdLst>
              <a:gd name="connsiteX0" fmla="*/ 2757637 w 2854960"/>
              <a:gd name="connsiteY0" fmla="*/ 776654 h 776654"/>
              <a:gd name="connsiteX1" fmla="*/ 97323 w 2854960"/>
              <a:gd name="connsiteY1" fmla="*/ 776654 h 776654"/>
              <a:gd name="connsiteX2" fmla="*/ 0 w 2854960"/>
              <a:gd name="connsiteY2" fmla="*/ 679331 h 776654"/>
              <a:gd name="connsiteX3" fmla="*/ 0 w 2854960"/>
              <a:gd name="connsiteY3" fmla="*/ 290048 h 776654"/>
              <a:gd name="connsiteX4" fmla="*/ 97323 w 2854960"/>
              <a:gd name="connsiteY4" fmla="*/ 192725 h 776654"/>
              <a:gd name="connsiteX5" fmla="*/ 1304261 w 2854960"/>
              <a:gd name="connsiteY5" fmla="*/ 192725 h 776654"/>
              <a:gd name="connsiteX6" fmla="*/ 1427479 w 2854960"/>
              <a:gd name="connsiteY6" fmla="*/ 0 h 776654"/>
              <a:gd name="connsiteX7" fmla="*/ 1550697 w 2854960"/>
              <a:gd name="connsiteY7" fmla="*/ 192725 h 776654"/>
              <a:gd name="connsiteX8" fmla="*/ 2757637 w 2854960"/>
              <a:gd name="connsiteY8" fmla="*/ 192725 h 776654"/>
              <a:gd name="connsiteX9" fmla="*/ 2854960 w 2854960"/>
              <a:gd name="connsiteY9" fmla="*/ 290048 h 776654"/>
              <a:gd name="connsiteX10" fmla="*/ 2854960 w 2854960"/>
              <a:gd name="connsiteY10" fmla="*/ 679331 h 776654"/>
              <a:gd name="connsiteX11" fmla="*/ 2757637 w 2854960"/>
              <a:gd name="connsiteY11" fmla="*/ 776654 h 77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4960" h="776654">
                <a:moveTo>
                  <a:pt x="2757637" y="776654"/>
                </a:moveTo>
                <a:lnTo>
                  <a:pt x="97323" y="776654"/>
                </a:lnTo>
                <a:cubicBezTo>
                  <a:pt x="43573" y="776654"/>
                  <a:pt x="0" y="733081"/>
                  <a:pt x="0" y="679331"/>
                </a:cubicBezTo>
                <a:lnTo>
                  <a:pt x="0" y="290048"/>
                </a:lnTo>
                <a:cubicBezTo>
                  <a:pt x="0" y="236298"/>
                  <a:pt x="43573" y="192725"/>
                  <a:pt x="97323" y="192725"/>
                </a:cubicBezTo>
                <a:lnTo>
                  <a:pt x="1304261" y="192725"/>
                </a:lnTo>
                <a:lnTo>
                  <a:pt x="1427479" y="0"/>
                </a:lnTo>
                <a:lnTo>
                  <a:pt x="1550697" y="192725"/>
                </a:lnTo>
                <a:lnTo>
                  <a:pt x="2757637" y="192725"/>
                </a:lnTo>
                <a:cubicBezTo>
                  <a:pt x="2811387" y="192725"/>
                  <a:pt x="2854960" y="236298"/>
                  <a:pt x="2854960" y="290048"/>
                </a:cubicBezTo>
                <a:lnTo>
                  <a:pt x="2854960" y="679331"/>
                </a:lnTo>
                <a:cubicBezTo>
                  <a:pt x="2854960" y="733081"/>
                  <a:pt x="2811387" y="776654"/>
                  <a:pt x="2757637" y="776654"/>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874ED1D9-BBED-40FA-0801-3974B7C4D403}"/>
              </a:ext>
            </a:extLst>
          </p:cNvPr>
          <p:cNvSpPr txBox="1"/>
          <p:nvPr/>
        </p:nvSpPr>
        <p:spPr>
          <a:xfrm>
            <a:off x="6185603" y="309509"/>
            <a:ext cx="6111240" cy="594202"/>
          </a:xfrm>
          <a:prstGeom prst="rect">
            <a:avLst/>
          </a:prstGeom>
          <a:noFill/>
        </p:spPr>
        <p:txBody>
          <a:bodyPr wrap="square">
            <a:spAutoFit/>
          </a:bodyPr>
          <a:lstStyle/>
          <a:p>
            <a:pPr algn="ctr">
              <a:lnSpc>
                <a:spcPct val="150000"/>
              </a:lnSpc>
            </a:pPr>
            <a:r>
              <a:rPr lang="en-IN" sz="2400" b="1" dirty="0">
                <a:solidFill>
                  <a:schemeClr val="bg1"/>
                </a:solidFill>
                <a:latin typeface="Garamond" panose="02020404030301010803" pitchFamily="18" charset="0"/>
                <a:cs typeface="Times New Roman" panose="02020603050405020304" pitchFamily="18" charset="0"/>
              </a:rPr>
              <a:t>Preferred Referral Services </a:t>
            </a:r>
          </a:p>
        </p:txBody>
      </p:sp>
      <p:sp>
        <p:nvSpPr>
          <p:cNvPr id="11" name="TextBox 10">
            <a:extLst>
              <a:ext uri="{FF2B5EF4-FFF2-40B4-BE49-F238E27FC236}">
                <a16:creationId xmlns:a16="http://schemas.microsoft.com/office/drawing/2014/main" id="{11E266E1-F04F-1E7C-03A4-6CCB9A39E3C7}"/>
              </a:ext>
            </a:extLst>
          </p:cNvPr>
          <p:cNvSpPr txBox="1"/>
          <p:nvPr/>
        </p:nvSpPr>
        <p:spPr>
          <a:xfrm>
            <a:off x="6185604" y="3544926"/>
            <a:ext cx="6126480" cy="461665"/>
          </a:xfrm>
          <a:prstGeom prst="rect">
            <a:avLst/>
          </a:prstGeom>
          <a:noFill/>
        </p:spPr>
        <p:txBody>
          <a:bodyPr wrap="square">
            <a:spAutoFit/>
          </a:bodyPr>
          <a:lstStyle/>
          <a:p>
            <a:pPr algn="ctr"/>
            <a:r>
              <a:rPr lang="en-IN" sz="2400" b="1" dirty="0">
                <a:solidFill>
                  <a:schemeClr val="bg1"/>
                </a:solidFill>
                <a:latin typeface="Garamond" panose="02020404030301010803" pitchFamily="18" charset="0"/>
              </a:rPr>
              <a:t>Gaps </a:t>
            </a:r>
            <a:endParaRPr lang="en-IN" sz="2400" dirty="0">
              <a:solidFill>
                <a:schemeClr val="bg1"/>
              </a:solidFill>
            </a:endParaRPr>
          </a:p>
        </p:txBody>
      </p:sp>
    </p:spTree>
    <p:extLst>
      <p:ext uri="{BB962C8B-B14F-4D97-AF65-F5344CB8AC3E}">
        <p14:creationId xmlns:p14="http://schemas.microsoft.com/office/powerpoint/2010/main" val="2155001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0A3AC77-3BCF-C8A3-FE0B-C44AADB13F07}"/>
              </a:ext>
            </a:extLst>
          </p:cNvPr>
          <p:cNvSpPr/>
          <p:nvPr/>
        </p:nvSpPr>
        <p:spPr>
          <a:xfrm>
            <a:off x="211015" y="7806"/>
            <a:ext cx="2262136" cy="12027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6F29BDE8-E72D-09BB-B89F-B9A4F8276A79}"/>
              </a:ext>
            </a:extLst>
          </p:cNvPr>
          <p:cNvSpPr/>
          <p:nvPr/>
        </p:nvSpPr>
        <p:spPr>
          <a:xfrm>
            <a:off x="211015" y="1294227"/>
            <a:ext cx="2262136" cy="12027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3C3CA5DB-43B0-74AD-AC41-80C7AB27A00E}"/>
              </a:ext>
            </a:extLst>
          </p:cNvPr>
          <p:cNvPicPr>
            <a:picLocks noChangeAspect="1"/>
          </p:cNvPicPr>
          <p:nvPr/>
        </p:nvPicPr>
        <p:blipFill rotWithShape="1">
          <a:blip r:embed="rId2">
            <a:extLst>
              <a:ext uri="{28A0092B-C50C-407E-A947-70E740481C1C}">
                <a14:useLocalDpi xmlns:a14="http://schemas.microsoft.com/office/drawing/2010/main" val="0"/>
              </a:ext>
            </a:extLst>
          </a:blip>
          <a:srcRect t="24034"/>
          <a:stretch/>
        </p:blipFill>
        <p:spPr>
          <a:xfrm>
            <a:off x="211015" y="2588455"/>
            <a:ext cx="11711354" cy="4107766"/>
          </a:xfrm>
          <a:prstGeom prst="rect">
            <a:avLst/>
          </a:prstGeom>
        </p:spPr>
      </p:pic>
      <p:sp>
        <p:nvSpPr>
          <p:cNvPr id="4" name="TextBox 3">
            <a:extLst>
              <a:ext uri="{FF2B5EF4-FFF2-40B4-BE49-F238E27FC236}">
                <a16:creationId xmlns:a16="http://schemas.microsoft.com/office/drawing/2014/main" id="{8C187D01-16B6-435A-C432-9A48730406E8}"/>
              </a:ext>
            </a:extLst>
          </p:cNvPr>
          <p:cNvSpPr txBox="1"/>
          <p:nvPr/>
        </p:nvSpPr>
        <p:spPr>
          <a:xfrm>
            <a:off x="374553" y="222589"/>
            <a:ext cx="1756702" cy="830997"/>
          </a:xfrm>
          <a:prstGeom prst="rect">
            <a:avLst/>
          </a:prstGeom>
          <a:noFill/>
        </p:spPr>
        <p:txBody>
          <a:bodyPr wrap="square">
            <a:spAutoFit/>
          </a:bodyPr>
          <a:lstStyle/>
          <a:p>
            <a:pPr algn="just"/>
            <a:r>
              <a:rPr lang="en-GB" sz="24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Principal objective: </a:t>
            </a:r>
            <a:endParaRPr lang="en-IN" sz="2400" b="1" dirty="0">
              <a:solidFill>
                <a:schemeClr val="bg1"/>
              </a:solidFill>
              <a:latin typeface="Garamond" panose="02020404030301010803" pitchFamily="18" charset="0"/>
            </a:endParaRPr>
          </a:p>
        </p:txBody>
      </p:sp>
      <p:sp>
        <p:nvSpPr>
          <p:cNvPr id="10" name="TextBox 9">
            <a:extLst>
              <a:ext uri="{FF2B5EF4-FFF2-40B4-BE49-F238E27FC236}">
                <a16:creationId xmlns:a16="http://schemas.microsoft.com/office/drawing/2014/main" id="{25C1BDFD-8016-36CE-0FAC-3B9476891732}"/>
              </a:ext>
            </a:extLst>
          </p:cNvPr>
          <p:cNvSpPr txBox="1"/>
          <p:nvPr/>
        </p:nvSpPr>
        <p:spPr>
          <a:xfrm>
            <a:off x="374553" y="1438306"/>
            <a:ext cx="1756702" cy="830997"/>
          </a:xfrm>
          <a:prstGeom prst="rect">
            <a:avLst/>
          </a:prstGeom>
          <a:noFill/>
        </p:spPr>
        <p:txBody>
          <a:bodyPr wrap="square">
            <a:spAutoFit/>
          </a:bodyPr>
          <a:lstStyle/>
          <a:p>
            <a:pPr algn="just"/>
            <a:r>
              <a:rPr lang="en-GB" sz="24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Specific objective: </a:t>
            </a:r>
            <a:endParaRPr lang="en-IN" sz="2400" b="1" dirty="0">
              <a:solidFill>
                <a:schemeClr val="bg1"/>
              </a:solidFill>
              <a:latin typeface="Garamond" panose="02020404030301010803" pitchFamily="18" charset="0"/>
            </a:endParaRPr>
          </a:p>
        </p:txBody>
      </p:sp>
      <p:sp>
        <p:nvSpPr>
          <p:cNvPr id="12" name="TextBox 11">
            <a:extLst>
              <a:ext uri="{FF2B5EF4-FFF2-40B4-BE49-F238E27FC236}">
                <a16:creationId xmlns:a16="http://schemas.microsoft.com/office/drawing/2014/main" id="{201CEC1C-5006-0974-09EE-0F166C154B94}"/>
              </a:ext>
            </a:extLst>
          </p:cNvPr>
          <p:cNvSpPr txBox="1"/>
          <p:nvPr/>
        </p:nvSpPr>
        <p:spPr>
          <a:xfrm>
            <a:off x="2592093" y="263687"/>
            <a:ext cx="9276518" cy="769441"/>
          </a:xfrm>
          <a:prstGeom prst="rect">
            <a:avLst/>
          </a:prstGeom>
          <a:noFill/>
        </p:spPr>
        <p:txBody>
          <a:bodyPr wrap="square">
            <a:spAutoFit/>
          </a:bodyPr>
          <a:lstStyle/>
          <a:p>
            <a:pPr algn="just"/>
            <a:r>
              <a:rPr lang="en-GB" sz="2200" dirty="0">
                <a:latin typeface="Times New Roman" panose="02020603050405020304" pitchFamily="18" charset="0"/>
                <a:ea typeface="Times New Roman" panose="02020603050405020304" pitchFamily="18" charset="0"/>
                <a:cs typeface="Times New Roman" panose="02020603050405020304" pitchFamily="18" charset="0"/>
              </a:rPr>
              <a:t>Forcibly displaced populations  (FDPs) and most vulnerable host communities live safe and dignified lives.</a:t>
            </a:r>
          </a:p>
        </p:txBody>
      </p:sp>
      <p:sp>
        <p:nvSpPr>
          <p:cNvPr id="14" name="TextBox 13">
            <a:extLst>
              <a:ext uri="{FF2B5EF4-FFF2-40B4-BE49-F238E27FC236}">
                <a16:creationId xmlns:a16="http://schemas.microsoft.com/office/drawing/2014/main" id="{A3B274E4-5ECE-C1EA-4088-D9BC33DC8F2A}"/>
              </a:ext>
            </a:extLst>
          </p:cNvPr>
          <p:cNvSpPr txBox="1"/>
          <p:nvPr/>
        </p:nvSpPr>
        <p:spPr>
          <a:xfrm>
            <a:off x="2592093" y="1513929"/>
            <a:ext cx="9276518" cy="769441"/>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Forcibly displaced populations meet their immediate needs with access to inclusive, multi-sectoral assistance with a focus on protection mainstreaming.</a:t>
            </a:r>
            <a:endParaRPr lang="en-IN" sz="2200" dirty="0"/>
          </a:p>
        </p:txBody>
      </p:sp>
      <p:sp>
        <p:nvSpPr>
          <p:cNvPr id="17" name="Rectangle 16">
            <a:extLst>
              <a:ext uri="{FF2B5EF4-FFF2-40B4-BE49-F238E27FC236}">
                <a16:creationId xmlns:a16="http://schemas.microsoft.com/office/drawing/2014/main" id="{278BCD01-A197-3F01-3EF3-2E530E1C689A}"/>
              </a:ext>
            </a:extLst>
          </p:cNvPr>
          <p:cNvSpPr/>
          <p:nvPr/>
        </p:nvSpPr>
        <p:spPr>
          <a:xfrm>
            <a:off x="8630529" y="4977969"/>
            <a:ext cx="3291840" cy="171825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D94A8D6D-946B-8EBC-88A0-0E2ED46212B0}"/>
              </a:ext>
            </a:extLst>
          </p:cNvPr>
          <p:cNvSpPr txBox="1"/>
          <p:nvPr/>
        </p:nvSpPr>
        <p:spPr>
          <a:xfrm>
            <a:off x="8757138" y="4963097"/>
            <a:ext cx="3165231" cy="1631216"/>
          </a:xfrm>
          <a:prstGeom prst="rect">
            <a:avLst/>
          </a:prstGeom>
          <a:noFill/>
        </p:spPr>
        <p:txBody>
          <a:bodyPr wrap="square" rtlCol="0">
            <a:spAutoFit/>
          </a:bodyPr>
          <a:lstStyle/>
          <a:p>
            <a:pPr algn="ctr"/>
            <a:r>
              <a:rPr lang="en-IN" sz="2000" b="1" dirty="0">
                <a:solidFill>
                  <a:schemeClr val="bg1"/>
                </a:solidFill>
                <a:latin typeface="Times New Roman" panose="02020603050405020304" pitchFamily="18" charset="0"/>
                <a:cs typeface="Times New Roman" panose="02020603050405020304" pitchFamily="18" charset="0"/>
              </a:rPr>
              <a:t>Mizoram and Manipur</a:t>
            </a:r>
          </a:p>
          <a:p>
            <a:pPr algn="just"/>
            <a:r>
              <a:rPr lang="en-IN" sz="2000" dirty="0">
                <a:solidFill>
                  <a:schemeClr val="bg1"/>
                </a:solidFill>
                <a:latin typeface="Times New Roman" panose="02020603050405020304" pitchFamily="18" charset="0"/>
                <a:cs typeface="Times New Roman" panose="02020603050405020304" pitchFamily="18" charset="0"/>
              </a:rPr>
              <a:t>9 Districts | 13 Blocks, 10 Camps |28 Villages (R-51)</a:t>
            </a:r>
          </a:p>
          <a:p>
            <a:pPr algn="just"/>
            <a:r>
              <a:rPr lang="en-IN" sz="2000" dirty="0">
                <a:solidFill>
                  <a:schemeClr val="bg1"/>
                </a:solidFill>
                <a:latin typeface="Times New Roman" panose="02020603050405020304" pitchFamily="18" charset="0"/>
                <a:cs typeface="Times New Roman" panose="02020603050405020304" pitchFamily="18" charset="0"/>
              </a:rPr>
              <a:t>Targeted Reach:</a:t>
            </a:r>
          </a:p>
          <a:p>
            <a:pPr algn="just"/>
            <a:r>
              <a:rPr lang="en-IN" sz="2000" dirty="0">
                <a:solidFill>
                  <a:schemeClr val="bg1"/>
                </a:solidFill>
                <a:latin typeface="Times New Roman" panose="02020603050405020304" pitchFamily="18" charset="0"/>
                <a:cs typeface="Times New Roman" panose="02020603050405020304" pitchFamily="18" charset="0"/>
              </a:rPr>
              <a:t>3600 HHs |18720 FDPs</a:t>
            </a:r>
          </a:p>
        </p:txBody>
      </p:sp>
    </p:spTree>
    <p:extLst>
      <p:ext uri="{BB962C8B-B14F-4D97-AF65-F5344CB8AC3E}">
        <p14:creationId xmlns:p14="http://schemas.microsoft.com/office/powerpoint/2010/main" val="697343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ky, outdoor, people, person&#10;&#10;Description automatically generated">
            <a:extLst>
              <a:ext uri="{FF2B5EF4-FFF2-40B4-BE49-F238E27FC236}">
                <a16:creationId xmlns:a16="http://schemas.microsoft.com/office/drawing/2014/main" id="{BCBCF660-6EE0-9FB0-11E5-A8454F98FA3E}"/>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0" y="0"/>
            <a:ext cx="15230475" cy="6858000"/>
          </a:xfrm>
          <a:prstGeom prst="rect">
            <a:avLst/>
          </a:prstGeom>
        </p:spPr>
      </p:pic>
      <p:sp>
        <p:nvSpPr>
          <p:cNvPr id="2" name="Title 1">
            <a:extLst>
              <a:ext uri="{FF2B5EF4-FFF2-40B4-BE49-F238E27FC236}">
                <a16:creationId xmlns:a16="http://schemas.microsoft.com/office/drawing/2014/main" id="{B85ED76F-DA42-79E8-62FD-69440CFEBD3A}"/>
              </a:ext>
            </a:extLst>
          </p:cNvPr>
          <p:cNvSpPr>
            <a:spLocks noGrp="1"/>
          </p:cNvSpPr>
          <p:nvPr>
            <p:ph type="title"/>
          </p:nvPr>
        </p:nvSpPr>
        <p:spPr>
          <a:xfrm>
            <a:off x="1099992" y="249995"/>
            <a:ext cx="3290887" cy="875422"/>
          </a:xfrm>
        </p:spPr>
        <p:txBody>
          <a:bodyPr vert="horz" lIns="91440" tIns="45720" rIns="91440" bIns="45720" rtlCol="0" anchor="ctr">
            <a:noAutofit/>
          </a:bodyPr>
          <a:lstStyle/>
          <a:p>
            <a:pPr defTabSz="914400"/>
            <a:r>
              <a:rPr lang="en-US" sz="2800" b="1" dirty="0">
                <a:latin typeface="Garamond" panose="02020404030301010803" pitchFamily="18" charset="0"/>
                <a:cs typeface="Times New Roman" panose="02020603050405020304" pitchFamily="18" charset="0"/>
              </a:rPr>
              <a:t>Key Strategies</a:t>
            </a:r>
            <a:r>
              <a:rPr lang="en-US" sz="2800" b="1" dirty="0">
                <a:latin typeface="Garamond" panose="02020404030301010803" pitchFamily="18" charset="0"/>
              </a:rPr>
              <a:t/>
            </a:r>
            <a:br>
              <a:rPr lang="en-US" sz="2800" b="1" dirty="0">
                <a:latin typeface="Garamond" panose="02020404030301010803" pitchFamily="18" charset="0"/>
              </a:rPr>
            </a:br>
            <a:endParaRPr lang="en-US" sz="2800" dirty="0">
              <a:latin typeface="Garamond" panose="02020404030301010803" pitchFamily="18" charset="0"/>
            </a:endParaRPr>
          </a:p>
        </p:txBody>
      </p:sp>
      <p:sp>
        <p:nvSpPr>
          <p:cNvPr id="3" name="Rectangle 2">
            <a:extLst>
              <a:ext uri="{FF2B5EF4-FFF2-40B4-BE49-F238E27FC236}">
                <a16:creationId xmlns:a16="http://schemas.microsoft.com/office/drawing/2014/main" id="{BC7E3C62-86E0-475A-8C2F-952869CCAB2E}"/>
              </a:ext>
            </a:extLst>
          </p:cNvPr>
          <p:cNvSpPr/>
          <p:nvPr/>
        </p:nvSpPr>
        <p:spPr>
          <a:xfrm>
            <a:off x="4449066" y="249995"/>
            <a:ext cx="7742934" cy="2451002"/>
          </a:xfrm>
          <a:prstGeom prst="rect">
            <a:avLst/>
          </a:prstGeom>
          <a:solidFill>
            <a:schemeClr val="accent6">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4DFBE6A1-7DAA-FFE3-EB1E-E334D03E3B36}"/>
              </a:ext>
            </a:extLst>
          </p:cNvPr>
          <p:cNvSpPr txBox="1"/>
          <p:nvPr/>
        </p:nvSpPr>
        <p:spPr>
          <a:xfrm>
            <a:off x="4449066" y="249995"/>
            <a:ext cx="7623460" cy="2317359"/>
          </a:xfrm>
          <a:prstGeom prst="rect">
            <a:avLst/>
          </a:prstGeom>
        </p:spPr>
        <p:txBody>
          <a:bodyPr vert="horz" lIns="91440" tIns="45720" rIns="91440" bIns="45720" rtlCol="0" anchor="ctr">
            <a:noAutofit/>
          </a:bodyPr>
          <a:lstStyle/>
          <a:p>
            <a:pPr marL="285750" indent="-228600" algn="just">
              <a:lnSpc>
                <a:spcPct val="90000"/>
              </a:lnSpc>
              <a:spcAft>
                <a:spcPts val="600"/>
              </a:spcAft>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Engagement and participation of the project stakeholders including the project participants  at every stage of  the implementation cycle. </a:t>
            </a:r>
          </a:p>
          <a:p>
            <a:pPr marL="285750" indent="-228600" algn="just">
              <a:lnSpc>
                <a:spcPct val="90000"/>
              </a:lnSpc>
              <a:spcAft>
                <a:spcPts val="600"/>
              </a:spcAft>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Formation of the community-based committees for consistent monitoring, feedback and learning.</a:t>
            </a:r>
          </a:p>
          <a:p>
            <a:pPr marL="285750" indent="-228600" algn="just">
              <a:lnSpc>
                <a:spcPct val="90000"/>
              </a:lnSpc>
              <a:spcAft>
                <a:spcPts val="600"/>
              </a:spcAft>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Application of scientific method complemented by community consultation to identify the most vulnerable families  within the respective response sector.  </a:t>
            </a:r>
          </a:p>
          <a:p>
            <a:pPr marL="285750" indent="-228600" algn="just">
              <a:lnSpc>
                <a:spcPct val="90000"/>
              </a:lnSpc>
              <a:spcAft>
                <a:spcPts val="600"/>
              </a:spcAft>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Anchoring and strengthening</a:t>
            </a:r>
            <a:r>
              <a:rPr lang="en-US" dirty="0">
                <a:solidFill>
                  <a:schemeClr val="bg1"/>
                </a:solidFill>
                <a:effectLst/>
                <a:latin typeface="Times New Roman" panose="02020603050405020304" pitchFamily="18" charset="0"/>
                <a:cs typeface="Times New Roman" panose="02020603050405020304" pitchFamily="18" charset="0"/>
              </a:rPr>
              <a:t> protection mainstreaming actions  as cross cutting thrust. </a:t>
            </a:r>
          </a:p>
        </p:txBody>
      </p:sp>
    </p:spTree>
    <p:extLst>
      <p:ext uri="{BB962C8B-B14F-4D97-AF65-F5344CB8AC3E}">
        <p14:creationId xmlns:p14="http://schemas.microsoft.com/office/powerpoint/2010/main" val="2693106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EF23-53DE-46B3-9B25-9B4AAA81A404}"/>
              </a:ext>
            </a:extLst>
          </p:cNvPr>
          <p:cNvSpPr>
            <a:spLocks noGrp="1"/>
          </p:cNvSpPr>
          <p:nvPr>
            <p:ph type="title"/>
          </p:nvPr>
        </p:nvSpPr>
        <p:spPr>
          <a:xfrm>
            <a:off x="403420" y="233300"/>
            <a:ext cx="11308938" cy="754998"/>
          </a:xfrm>
          <a:solidFill>
            <a:schemeClr val="accent6">
              <a:lumMod val="50000"/>
            </a:schemeClr>
          </a:solidFill>
          <a:ln>
            <a:noFill/>
          </a:ln>
        </p:spPr>
        <p:txBody>
          <a:bodyPr>
            <a:normAutofit/>
          </a:bodyPr>
          <a:lstStyle/>
          <a:p>
            <a:pPr algn="ctr"/>
            <a:r>
              <a:rPr lang="en-IN" sz="3200" b="1" dirty="0">
                <a:solidFill>
                  <a:schemeClr val="bg1"/>
                </a:solidFill>
                <a:latin typeface="Times New Roman" panose="02020603050405020304" pitchFamily="18" charset="0"/>
                <a:cs typeface="Times New Roman" panose="02020603050405020304" pitchFamily="18" charset="0"/>
              </a:rPr>
              <a:t>Programme Support – PROCAP (Mizoram &amp; Manipur) </a:t>
            </a:r>
          </a:p>
        </p:txBody>
      </p:sp>
      <p:grpSp>
        <p:nvGrpSpPr>
          <p:cNvPr id="67" name="Group 66">
            <a:extLst>
              <a:ext uri="{FF2B5EF4-FFF2-40B4-BE49-F238E27FC236}">
                <a16:creationId xmlns:a16="http://schemas.microsoft.com/office/drawing/2014/main" id="{CA070090-BFB0-4F18-B927-996C40740006}"/>
              </a:ext>
            </a:extLst>
          </p:cNvPr>
          <p:cNvGrpSpPr/>
          <p:nvPr/>
        </p:nvGrpSpPr>
        <p:grpSpPr>
          <a:xfrm>
            <a:off x="797293" y="2350216"/>
            <a:ext cx="1052273" cy="2829192"/>
            <a:chOff x="939140" y="2012790"/>
            <a:chExt cx="1052273" cy="2829192"/>
          </a:xfrm>
        </p:grpSpPr>
        <p:grpSp>
          <p:nvGrpSpPr>
            <p:cNvPr id="49" name="Group 48">
              <a:extLst>
                <a:ext uri="{FF2B5EF4-FFF2-40B4-BE49-F238E27FC236}">
                  <a16:creationId xmlns:a16="http://schemas.microsoft.com/office/drawing/2014/main" id="{94599B23-EDC0-413C-96BE-792D1D2EB55F}"/>
                </a:ext>
              </a:extLst>
            </p:cNvPr>
            <p:cNvGrpSpPr/>
            <p:nvPr/>
          </p:nvGrpSpPr>
          <p:grpSpPr>
            <a:xfrm>
              <a:off x="1020813" y="2012790"/>
              <a:ext cx="914400" cy="1196567"/>
              <a:chOff x="1020813" y="2012790"/>
              <a:chExt cx="914400" cy="1196567"/>
            </a:xfrm>
          </p:grpSpPr>
          <p:pic>
            <p:nvPicPr>
              <p:cNvPr id="4" name="Graphic 3">
                <a:extLst>
                  <a:ext uri="{FF2B5EF4-FFF2-40B4-BE49-F238E27FC236}">
                    <a16:creationId xmlns:a16="http://schemas.microsoft.com/office/drawing/2014/main" id="{FFE2ADE2-3018-44DC-975B-FA8463EF6F4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1674" y="2012790"/>
                <a:ext cx="812678" cy="812678"/>
              </a:xfrm>
              <a:prstGeom prst="rect">
                <a:avLst/>
              </a:prstGeom>
            </p:spPr>
          </p:pic>
          <p:sp>
            <p:nvSpPr>
              <p:cNvPr id="5" name="Text Placeholder 1">
                <a:extLst>
                  <a:ext uri="{FF2B5EF4-FFF2-40B4-BE49-F238E27FC236}">
                    <a16:creationId xmlns:a16="http://schemas.microsoft.com/office/drawing/2014/main" id="{77380608-89D4-497D-B420-F249DA942FF6}"/>
                  </a:ext>
                </a:extLst>
              </p:cNvPr>
              <p:cNvSpPr txBox="1">
                <a:spLocks/>
              </p:cNvSpPr>
              <p:nvPr/>
            </p:nvSpPr>
            <p:spPr>
              <a:xfrm>
                <a:off x="1020813" y="2936336"/>
                <a:ext cx="914400"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AFFECTED</a:t>
                </a:r>
              </a:p>
              <a:p>
                <a:pPr algn="ctr" defTabSz="914411"/>
                <a:r>
                  <a:rPr lang="en-US" sz="800" b="1" kern="0" dirty="0">
                    <a:latin typeface="Roboto Condensed" panose="02000000000000000000" pitchFamily="2" charset="0"/>
                    <a:ea typeface="Roboto Condensed" panose="02000000000000000000" pitchFamily="2" charset="0"/>
                  </a:rPr>
                  <a:t>POPULATION</a:t>
                </a:r>
              </a:p>
            </p:txBody>
          </p:sp>
        </p:grpSp>
        <p:grpSp>
          <p:nvGrpSpPr>
            <p:cNvPr id="50" name="Group 49">
              <a:extLst>
                <a:ext uri="{FF2B5EF4-FFF2-40B4-BE49-F238E27FC236}">
                  <a16:creationId xmlns:a16="http://schemas.microsoft.com/office/drawing/2014/main" id="{3597DF26-A0C5-473E-A162-744EF0EB9414}"/>
                </a:ext>
              </a:extLst>
            </p:cNvPr>
            <p:cNvGrpSpPr/>
            <p:nvPr/>
          </p:nvGrpSpPr>
          <p:grpSpPr>
            <a:xfrm>
              <a:off x="939140" y="3718134"/>
              <a:ext cx="1052273" cy="1123848"/>
              <a:chOff x="939140" y="3718134"/>
              <a:chExt cx="1052273" cy="1123848"/>
            </a:xfrm>
          </p:grpSpPr>
          <p:pic>
            <p:nvPicPr>
              <p:cNvPr id="16" name="Graphic 15">
                <a:extLst>
                  <a:ext uri="{FF2B5EF4-FFF2-40B4-BE49-F238E27FC236}">
                    <a16:creationId xmlns:a16="http://schemas.microsoft.com/office/drawing/2014/main" id="{B7B2BDD6-D2C3-4A56-941B-419E978CEA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2459" y="3718134"/>
                <a:ext cx="978954" cy="693426"/>
              </a:xfrm>
              <a:prstGeom prst="rect">
                <a:avLst/>
              </a:prstGeom>
            </p:spPr>
          </p:pic>
          <p:sp>
            <p:nvSpPr>
              <p:cNvPr id="17" name="Text Placeholder 1">
                <a:extLst>
                  <a:ext uri="{FF2B5EF4-FFF2-40B4-BE49-F238E27FC236}">
                    <a16:creationId xmlns:a16="http://schemas.microsoft.com/office/drawing/2014/main" id="{19585203-B00E-4AE5-B821-D33658BEB89F}"/>
                  </a:ext>
                </a:extLst>
              </p:cNvPr>
              <p:cNvSpPr txBox="1">
                <a:spLocks/>
              </p:cNvSpPr>
              <p:nvPr/>
            </p:nvSpPr>
            <p:spPr>
              <a:xfrm>
                <a:off x="939140" y="4489080"/>
                <a:ext cx="945212" cy="352902"/>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900" b="1" kern="0" dirty="0">
                    <a:latin typeface="Roboto Condensed" panose="02000000000000000000" pitchFamily="2" charset="0"/>
                    <a:ea typeface="Roboto Condensed" panose="02000000000000000000" pitchFamily="2" charset="0"/>
                  </a:rPr>
                  <a:t>HOST COMMUNITY </a:t>
                </a:r>
              </a:p>
            </p:txBody>
          </p:sp>
        </p:grpSp>
      </p:grpSp>
      <p:grpSp>
        <p:nvGrpSpPr>
          <p:cNvPr id="68" name="Group 67">
            <a:extLst>
              <a:ext uri="{FF2B5EF4-FFF2-40B4-BE49-F238E27FC236}">
                <a16:creationId xmlns:a16="http://schemas.microsoft.com/office/drawing/2014/main" id="{1B880106-92F4-490E-8B0C-6BD0BCEA3573}"/>
              </a:ext>
            </a:extLst>
          </p:cNvPr>
          <p:cNvGrpSpPr/>
          <p:nvPr/>
        </p:nvGrpSpPr>
        <p:grpSpPr>
          <a:xfrm>
            <a:off x="2543332" y="1634636"/>
            <a:ext cx="1134986" cy="4818490"/>
            <a:chOff x="2683673" y="1317393"/>
            <a:chExt cx="1134986" cy="4818490"/>
          </a:xfrm>
        </p:grpSpPr>
        <p:grpSp>
          <p:nvGrpSpPr>
            <p:cNvPr id="48" name="Group 47">
              <a:extLst>
                <a:ext uri="{FF2B5EF4-FFF2-40B4-BE49-F238E27FC236}">
                  <a16:creationId xmlns:a16="http://schemas.microsoft.com/office/drawing/2014/main" id="{05A6AE14-145C-4392-A483-202FCFD32A2B}"/>
                </a:ext>
              </a:extLst>
            </p:cNvPr>
            <p:cNvGrpSpPr/>
            <p:nvPr/>
          </p:nvGrpSpPr>
          <p:grpSpPr>
            <a:xfrm>
              <a:off x="2774495" y="5309200"/>
              <a:ext cx="914400" cy="826683"/>
              <a:chOff x="2771288" y="5174879"/>
              <a:chExt cx="948231" cy="961762"/>
            </a:xfrm>
          </p:grpSpPr>
          <p:pic>
            <p:nvPicPr>
              <p:cNvPr id="12" name="Graphic 11">
                <a:extLst>
                  <a:ext uri="{FF2B5EF4-FFF2-40B4-BE49-F238E27FC236}">
                    <a16:creationId xmlns:a16="http://schemas.microsoft.com/office/drawing/2014/main" id="{158ECD8D-271B-4263-8526-9D0874D155E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64056" y="5174879"/>
                <a:ext cx="607301" cy="607301"/>
              </a:xfrm>
              <a:prstGeom prst="rect">
                <a:avLst/>
              </a:prstGeom>
            </p:spPr>
          </p:pic>
          <p:sp>
            <p:nvSpPr>
              <p:cNvPr id="13" name="Text Placeholder 1">
                <a:extLst>
                  <a:ext uri="{FF2B5EF4-FFF2-40B4-BE49-F238E27FC236}">
                    <a16:creationId xmlns:a16="http://schemas.microsoft.com/office/drawing/2014/main" id="{1D4EC8AF-DA1C-4294-BE6C-0E3914FCDF03}"/>
                  </a:ext>
                </a:extLst>
              </p:cNvPr>
              <p:cNvSpPr txBox="1">
                <a:spLocks/>
              </p:cNvSpPr>
              <p:nvPr/>
            </p:nvSpPr>
            <p:spPr>
              <a:xfrm>
                <a:off x="2771288" y="5889237"/>
                <a:ext cx="948231" cy="247404"/>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PROTECTION</a:t>
                </a:r>
              </a:p>
            </p:txBody>
          </p:sp>
        </p:grpSp>
        <p:grpSp>
          <p:nvGrpSpPr>
            <p:cNvPr id="44" name="Group 43">
              <a:extLst>
                <a:ext uri="{FF2B5EF4-FFF2-40B4-BE49-F238E27FC236}">
                  <a16:creationId xmlns:a16="http://schemas.microsoft.com/office/drawing/2014/main" id="{53C740CB-988F-40A7-AB89-738823344F6C}"/>
                </a:ext>
              </a:extLst>
            </p:cNvPr>
            <p:cNvGrpSpPr/>
            <p:nvPr/>
          </p:nvGrpSpPr>
          <p:grpSpPr>
            <a:xfrm>
              <a:off x="2827826" y="1317393"/>
              <a:ext cx="914401" cy="901934"/>
              <a:chOff x="2740612" y="1388738"/>
              <a:chExt cx="914401" cy="901934"/>
            </a:xfrm>
          </p:grpSpPr>
          <p:pic>
            <p:nvPicPr>
              <p:cNvPr id="36" name="Graphic 35">
                <a:extLst>
                  <a:ext uri="{FF2B5EF4-FFF2-40B4-BE49-F238E27FC236}">
                    <a16:creationId xmlns:a16="http://schemas.microsoft.com/office/drawing/2014/main" id="{813E1F5F-3081-4155-80A7-E08A80FFE42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805119" y="1388738"/>
                <a:ext cx="743992" cy="504524"/>
              </a:xfrm>
              <a:prstGeom prst="rect">
                <a:avLst/>
              </a:prstGeom>
            </p:spPr>
          </p:pic>
          <p:sp>
            <p:nvSpPr>
              <p:cNvPr id="37" name="Text Placeholder 1">
                <a:extLst>
                  <a:ext uri="{FF2B5EF4-FFF2-40B4-BE49-F238E27FC236}">
                    <a16:creationId xmlns:a16="http://schemas.microsoft.com/office/drawing/2014/main" id="{EFFFB5CE-48F8-4159-8B73-19B82DBFAF1D}"/>
                  </a:ext>
                </a:extLst>
              </p:cNvPr>
              <p:cNvSpPr txBox="1">
                <a:spLocks/>
              </p:cNvSpPr>
              <p:nvPr/>
            </p:nvSpPr>
            <p:spPr>
              <a:xfrm>
                <a:off x="2740612" y="1979931"/>
                <a:ext cx="914401" cy="31074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FOOD</a:t>
                </a:r>
              </a:p>
              <a:p>
                <a:pPr algn="ctr" defTabSz="914411"/>
                <a:r>
                  <a:rPr lang="en-US" sz="800" b="1" kern="0" dirty="0">
                    <a:latin typeface="Roboto Condensed" panose="02000000000000000000" pitchFamily="2" charset="0"/>
                    <a:ea typeface="Roboto Condensed" panose="02000000000000000000" pitchFamily="2" charset="0"/>
                  </a:rPr>
                  <a:t>SECURITY</a:t>
                </a:r>
              </a:p>
            </p:txBody>
          </p:sp>
        </p:grpSp>
        <p:grpSp>
          <p:nvGrpSpPr>
            <p:cNvPr id="45" name="Group 44">
              <a:extLst>
                <a:ext uri="{FF2B5EF4-FFF2-40B4-BE49-F238E27FC236}">
                  <a16:creationId xmlns:a16="http://schemas.microsoft.com/office/drawing/2014/main" id="{B14B646C-C1A6-4118-9D69-E5200FFE627D}"/>
                </a:ext>
              </a:extLst>
            </p:cNvPr>
            <p:cNvGrpSpPr/>
            <p:nvPr/>
          </p:nvGrpSpPr>
          <p:grpSpPr>
            <a:xfrm>
              <a:off x="2683673" y="2727794"/>
              <a:ext cx="1134986" cy="844037"/>
              <a:chOff x="2612635" y="2944106"/>
              <a:chExt cx="1409372" cy="844037"/>
            </a:xfrm>
          </p:grpSpPr>
          <p:pic>
            <p:nvPicPr>
              <p:cNvPr id="38" name="Graphic 37">
                <a:extLst>
                  <a:ext uri="{FF2B5EF4-FFF2-40B4-BE49-F238E27FC236}">
                    <a16:creationId xmlns:a16="http://schemas.microsoft.com/office/drawing/2014/main" id="{5C8DF9F1-B53D-4E2E-A10B-C951CF3D8C6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018795" y="2944106"/>
                <a:ext cx="704686" cy="457200"/>
              </a:xfrm>
              <a:prstGeom prst="rect">
                <a:avLst/>
              </a:prstGeom>
            </p:spPr>
          </p:pic>
          <p:sp>
            <p:nvSpPr>
              <p:cNvPr id="39" name="Text Placeholder 1">
                <a:extLst>
                  <a:ext uri="{FF2B5EF4-FFF2-40B4-BE49-F238E27FC236}">
                    <a16:creationId xmlns:a16="http://schemas.microsoft.com/office/drawing/2014/main" id="{8DC633C4-9416-4014-A8D0-8CA564206B51}"/>
                  </a:ext>
                </a:extLst>
              </p:cNvPr>
              <p:cNvSpPr txBox="1">
                <a:spLocks/>
              </p:cNvSpPr>
              <p:nvPr/>
            </p:nvSpPr>
            <p:spPr>
              <a:xfrm>
                <a:off x="2612635" y="3515122"/>
                <a:ext cx="1409372"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WATER, SANITATION</a:t>
                </a:r>
              </a:p>
              <a:p>
                <a:pPr algn="ctr" defTabSz="914411"/>
                <a:r>
                  <a:rPr lang="en-US" sz="800" b="1" kern="0" dirty="0">
                    <a:latin typeface="Roboto Condensed" panose="02000000000000000000" pitchFamily="2" charset="0"/>
                    <a:ea typeface="Roboto Condensed" panose="02000000000000000000" pitchFamily="2" charset="0"/>
                  </a:rPr>
                  <a:t>AND HYGIENE</a:t>
                </a:r>
              </a:p>
            </p:txBody>
          </p:sp>
        </p:grpSp>
        <p:grpSp>
          <p:nvGrpSpPr>
            <p:cNvPr id="46" name="Group 45">
              <a:extLst>
                <a:ext uri="{FF2B5EF4-FFF2-40B4-BE49-F238E27FC236}">
                  <a16:creationId xmlns:a16="http://schemas.microsoft.com/office/drawing/2014/main" id="{B37F4E5C-0DAC-4BE7-AD37-033CE5BE7412}"/>
                </a:ext>
              </a:extLst>
            </p:cNvPr>
            <p:cNvGrpSpPr/>
            <p:nvPr/>
          </p:nvGrpSpPr>
          <p:grpSpPr>
            <a:xfrm>
              <a:off x="2774450" y="3969241"/>
              <a:ext cx="953432" cy="853091"/>
              <a:chOff x="2805912" y="3959664"/>
              <a:chExt cx="914400" cy="1059124"/>
            </a:xfrm>
          </p:grpSpPr>
          <p:pic>
            <p:nvPicPr>
              <p:cNvPr id="42" name="Graphic 41">
                <a:extLst>
                  <a:ext uri="{FF2B5EF4-FFF2-40B4-BE49-F238E27FC236}">
                    <a16:creationId xmlns:a16="http://schemas.microsoft.com/office/drawing/2014/main" id="{E6FF93BC-B7AA-4A9A-B54E-FA3AB2CEC30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953837" y="3959664"/>
                <a:ext cx="636218" cy="636218"/>
              </a:xfrm>
              <a:prstGeom prst="rect">
                <a:avLst/>
              </a:prstGeom>
            </p:spPr>
          </p:pic>
          <p:sp>
            <p:nvSpPr>
              <p:cNvPr id="43" name="Text Placeholder 1">
                <a:extLst>
                  <a:ext uri="{FF2B5EF4-FFF2-40B4-BE49-F238E27FC236}">
                    <a16:creationId xmlns:a16="http://schemas.microsoft.com/office/drawing/2014/main" id="{2BE0B7C0-14B8-4B09-9CBB-805021BA1818}"/>
                  </a:ext>
                </a:extLst>
              </p:cNvPr>
              <p:cNvSpPr txBox="1">
                <a:spLocks/>
              </p:cNvSpPr>
              <p:nvPr/>
            </p:nvSpPr>
            <p:spPr>
              <a:xfrm>
                <a:off x="2805912" y="4809768"/>
                <a:ext cx="914400" cy="209020"/>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SHELTER</a:t>
                </a:r>
              </a:p>
            </p:txBody>
          </p:sp>
        </p:grpSp>
      </p:grpSp>
      <p:grpSp>
        <p:nvGrpSpPr>
          <p:cNvPr id="69" name="Group 68">
            <a:extLst>
              <a:ext uri="{FF2B5EF4-FFF2-40B4-BE49-F238E27FC236}">
                <a16:creationId xmlns:a16="http://schemas.microsoft.com/office/drawing/2014/main" id="{3C8F0BB0-AED6-4365-A2EC-3A55DB929AB1}"/>
              </a:ext>
            </a:extLst>
          </p:cNvPr>
          <p:cNvGrpSpPr/>
          <p:nvPr/>
        </p:nvGrpSpPr>
        <p:grpSpPr>
          <a:xfrm>
            <a:off x="4626970" y="1317393"/>
            <a:ext cx="999922" cy="5307307"/>
            <a:chOff x="4987558" y="1342422"/>
            <a:chExt cx="999922" cy="5307307"/>
          </a:xfrm>
        </p:grpSpPr>
        <p:grpSp>
          <p:nvGrpSpPr>
            <p:cNvPr id="54" name="Group 53">
              <a:extLst>
                <a:ext uri="{FF2B5EF4-FFF2-40B4-BE49-F238E27FC236}">
                  <a16:creationId xmlns:a16="http://schemas.microsoft.com/office/drawing/2014/main" id="{8A6DFCE1-E36F-4029-A001-B25565DCF778}"/>
                </a:ext>
              </a:extLst>
            </p:cNvPr>
            <p:cNvGrpSpPr/>
            <p:nvPr/>
          </p:nvGrpSpPr>
          <p:grpSpPr>
            <a:xfrm>
              <a:off x="5073080" y="4476601"/>
              <a:ext cx="914400" cy="978463"/>
              <a:chOff x="6385006" y="5114516"/>
              <a:chExt cx="914400" cy="978463"/>
            </a:xfrm>
          </p:grpSpPr>
          <p:pic>
            <p:nvPicPr>
              <p:cNvPr id="6" name="Graphic 5">
                <a:extLst>
                  <a:ext uri="{FF2B5EF4-FFF2-40B4-BE49-F238E27FC236}">
                    <a16:creationId xmlns:a16="http://schemas.microsoft.com/office/drawing/2014/main" id="{5F15FB3C-BC53-409D-BB43-F74F5BE82C1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589156" y="5114516"/>
                <a:ext cx="582692" cy="608026"/>
              </a:xfrm>
              <a:prstGeom prst="rect">
                <a:avLst/>
              </a:prstGeom>
            </p:spPr>
          </p:pic>
          <p:sp>
            <p:nvSpPr>
              <p:cNvPr id="7" name="Text Placeholder 1">
                <a:extLst>
                  <a:ext uri="{FF2B5EF4-FFF2-40B4-BE49-F238E27FC236}">
                    <a16:creationId xmlns:a16="http://schemas.microsoft.com/office/drawing/2014/main" id="{3460BF90-3F4A-4353-BCCF-A08D6B818F23}"/>
                  </a:ext>
                </a:extLst>
              </p:cNvPr>
              <p:cNvSpPr txBox="1">
                <a:spLocks/>
              </p:cNvSpPr>
              <p:nvPr/>
            </p:nvSpPr>
            <p:spPr>
              <a:xfrm>
                <a:off x="6385006" y="5819958"/>
                <a:ext cx="914400"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PEOPLE WITH PHYSICAL IMPAIRMENTS</a:t>
                </a:r>
              </a:p>
            </p:txBody>
          </p:sp>
        </p:grpSp>
        <p:grpSp>
          <p:nvGrpSpPr>
            <p:cNvPr id="56" name="Group 55">
              <a:extLst>
                <a:ext uri="{FF2B5EF4-FFF2-40B4-BE49-F238E27FC236}">
                  <a16:creationId xmlns:a16="http://schemas.microsoft.com/office/drawing/2014/main" id="{78EB24D0-92C3-4372-8C55-3A86814453C4}"/>
                </a:ext>
              </a:extLst>
            </p:cNvPr>
            <p:cNvGrpSpPr/>
            <p:nvPr/>
          </p:nvGrpSpPr>
          <p:grpSpPr>
            <a:xfrm>
              <a:off x="4987558" y="2453297"/>
              <a:ext cx="914400" cy="908112"/>
              <a:chOff x="8133720" y="2185979"/>
              <a:chExt cx="914400" cy="908112"/>
            </a:xfrm>
          </p:grpSpPr>
          <p:pic>
            <p:nvPicPr>
              <p:cNvPr id="18" name="Graphic 17">
                <a:extLst>
                  <a:ext uri="{FF2B5EF4-FFF2-40B4-BE49-F238E27FC236}">
                    <a16:creationId xmlns:a16="http://schemas.microsoft.com/office/drawing/2014/main" id="{78E6050A-23FA-4787-B7C4-2B0C22AF20E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346800" y="2185979"/>
                <a:ext cx="488241" cy="554616"/>
              </a:xfrm>
              <a:prstGeom prst="rect">
                <a:avLst/>
              </a:prstGeom>
            </p:spPr>
          </p:pic>
          <p:sp>
            <p:nvSpPr>
              <p:cNvPr id="19" name="Text Placeholder 1">
                <a:extLst>
                  <a:ext uri="{FF2B5EF4-FFF2-40B4-BE49-F238E27FC236}">
                    <a16:creationId xmlns:a16="http://schemas.microsoft.com/office/drawing/2014/main" id="{31ACA5BA-DE39-4544-891C-5CCB11A89469}"/>
                  </a:ext>
                </a:extLst>
              </p:cNvPr>
              <p:cNvSpPr txBox="1">
                <a:spLocks/>
              </p:cNvSpPr>
              <p:nvPr/>
            </p:nvSpPr>
            <p:spPr>
              <a:xfrm>
                <a:off x="8133720" y="2821070"/>
                <a:ext cx="914400"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PREGNANT AND LACTATING MOTHER</a:t>
                </a:r>
              </a:p>
            </p:txBody>
          </p:sp>
        </p:grpSp>
        <p:grpSp>
          <p:nvGrpSpPr>
            <p:cNvPr id="47" name="Group 46">
              <a:extLst>
                <a:ext uri="{FF2B5EF4-FFF2-40B4-BE49-F238E27FC236}">
                  <a16:creationId xmlns:a16="http://schemas.microsoft.com/office/drawing/2014/main" id="{9A013C36-3F96-44C7-99CD-9A1AA0E7BD08}"/>
                </a:ext>
              </a:extLst>
            </p:cNvPr>
            <p:cNvGrpSpPr/>
            <p:nvPr/>
          </p:nvGrpSpPr>
          <p:grpSpPr>
            <a:xfrm>
              <a:off x="4987558" y="1342422"/>
              <a:ext cx="914400" cy="803153"/>
              <a:chOff x="5345105" y="1296172"/>
              <a:chExt cx="914400" cy="803153"/>
            </a:xfrm>
          </p:grpSpPr>
          <p:pic>
            <p:nvPicPr>
              <p:cNvPr id="20" name="Graphic 19">
                <a:extLst>
                  <a:ext uri="{FF2B5EF4-FFF2-40B4-BE49-F238E27FC236}">
                    <a16:creationId xmlns:a16="http://schemas.microsoft.com/office/drawing/2014/main" id="{5A3A8ADB-19DD-44E2-B75A-C0A94942CF5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5446162" y="1296172"/>
                <a:ext cx="642300" cy="447675"/>
              </a:xfrm>
              <a:prstGeom prst="rect">
                <a:avLst/>
              </a:prstGeom>
            </p:spPr>
          </p:pic>
          <p:sp>
            <p:nvSpPr>
              <p:cNvPr id="21" name="Text Placeholder 1">
                <a:extLst>
                  <a:ext uri="{FF2B5EF4-FFF2-40B4-BE49-F238E27FC236}">
                    <a16:creationId xmlns:a16="http://schemas.microsoft.com/office/drawing/2014/main" id="{593062ED-DC47-4D53-B7A8-A14EE07D0608}"/>
                  </a:ext>
                </a:extLst>
              </p:cNvPr>
              <p:cNvSpPr txBox="1">
                <a:spLocks/>
              </p:cNvSpPr>
              <p:nvPr/>
            </p:nvSpPr>
            <p:spPr>
              <a:xfrm>
                <a:off x="5345105" y="1826304"/>
                <a:ext cx="914400"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ELDERLY</a:t>
                </a:r>
              </a:p>
            </p:txBody>
          </p:sp>
        </p:grpSp>
        <p:grpSp>
          <p:nvGrpSpPr>
            <p:cNvPr id="53" name="Group 52">
              <a:extLst>
                <a:ext uri="{FF2B5EF4-FFF2-40B4-BE49-F238E27FC236}">
                  <a16:creationId xmlns:a16="http://schemas.microsoft.com/office/drawing/2014/main" id="{79CC20F3-671C-4BED-A020-76FD0513B7DF}"/>
                </a:ext>
              </a:extLst>
            </p:cNvPr>
            <p:cNvGrpSpPr/>
            <p:nvPr/>
          </p:nvGrpSpPr>
          <p:grpSpPr>
            <a:xfrm>
              <a:off x="5046579" y="3677734"/>
              <a:ext cx="914400" cy="812010"/>
              <a:chOff x="5331865" y="5896181"/>
              <a:chExt cx="914400" cy="812010"/>
            </a:xfrm>
          </p:grpSpPr>
          <p:pic>
            <p:nvPicPr>
              <p:cNvPr id="22" name="Graphic 21">
                <a:extLst>
                  <a:ext uri="{FF2B5EF4-FFF2-40B4-BE49-F238E27FC236}">
                    <a16:creationId xmlns:a16="http://schemas.microsoft.com/office/drawing/2014/main" id="{1B6A8A09-D48B-4F48-A3B2-2B4241E5F9E3}"/>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5485924" y="5896181"/>
                <a:ext cx="659284" cy="508198"/>
              </a:xfrm>
              <a:prstGeom prst="rect">
                <a:avLst/>
              </a:prstGeom>
            </p:spPr>
          </p:pic>
          <p:sp>
            <p:nvSpPr>
              <p:cNvPr id="23" name="Text Placeholder 1">
                <a:extLst>
                  <a:ext uri="{FF2B5EF4-FFF2-40B4-BE49-F238E27FC236}">
                    <a16:creationId xmlns:a16="http://schemas.microsoft.com/office/drawing/2014/main" id="{5D69AC51-2AD8-4879-B7C3-3AB6C3AFAEF0}"/>
                  </a:ext>
                </a:extLst>
              </p:cNvPr>
              <p:cNvSpPr txBox="1">
                <a:spLocks/>
              </p:cNvSpPr>
              <p:nvPr/>
            </p:nvSpPr>
            <p:spPr>
              <a:xfrm>
                <a:off x="5331865" y="6435170"/>
                <a:ext cx="914400"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CHILDREN</a:t>
                </a:r>
              </a:p>
            </p:txBody>
          </p:sp>
        </p:grpSp>
        <p:grpSp>
          <p:nvGrpSpPr>
            <p:cNvPr id="66" name="Group 65">
              <a:extLst>
                <a:ext uri="{FF2B5EF4-FFF2-40B4-BE49-F238E27FC236}">
                  <a16:creationId xmlns:a16="http://schemas.microsoft.com/office/drawing/2014/main" id="{1F8BF160-2B30-49B7-8A5B-BEB951657A76}"/>
                </a:ext>
              </a:extLst>
            </p:cNvPr>
            <p:cNvGrpSpPr/>
            <p:nvPr/>
          </p:nvGrpSpPr>
          <p:grpSpPr>
            <a:xfrm>
              <a:off x="4987558" y="5764955"/>
              <a:ext cx="914400" cy="884774"/>
              <a:chOff x="6332080" y="1286646"/>
              <a:chExt cx="914400" cy="884774"/>
            </a:xfrm>
          </p:grpSpPr>
          <p:sp>
            <p:nvSpPr>
              <p:cNvPr id="64" name="Text Placeholder 1">
                <a:extLst>
                  <a:ext uri="{FF2B5EF4-FFF2-40B4-BE49-F238E27FC236}">
                    <a16:creationId xmlns:a16="http://schemas.microsoft.com/office/drawing/2014/main" id="{E77C8232-E8F4-463F-B697-C737F9C721D9}"/>
                  </a:ext>
                </a:extLst>
              </p:cNvPr>
              <p:cNvSpPr txBox="1">
                <a:spLocks/>
              </p:cNvSpPr>
              <p:nvPr/>
            </p:nvSpPr>
            <p:spPr>
              <a:xfrm>
                <a:off x="6332080" y="1898399"/>
                <a:ext cx="914400" cy="273021"/>
              </a:xfrm>
              <a:prstGeom prst="rect">
                <a:avLst/>
              </a:prstGeom>
            </p:spPr>
            <p:txBody>
              <a:bodyPr lIns="0" tIns="0" rIns="0" bIns="0"/>
              <a:lstStyle>
                <a:lvl1pPr marL="0" eaLnBrk="1" hangingPunct="1">
                  <a:defRPr>
                    <a:latin typeface="Roboto" panose="02000000000000000000" pitchFamily="2" charset="0"/>
                    <a:ea typeface="Roboto" panose="02000000000000000000" pitchFamily="2" charset="0"/>
                    <a:cs typeface="+mn-cs"/>
                  </a:defRPr>
                </a:lvl1pPr>
                <a:lvl2pPr marL="457232" eaLnBrk="1" hangingPunct="1">
                  <a:defRPr>
                    <a:latin typeface="Roboto" panose="02000000000000000000" pitchFamily="2" charset="0"/>
                    <a:ea typeface="Roboto" panose="02000000000000000000" pitchFamily="2" charset="0"/>
                    <a:cs typeface="+mn-cs"/>
                  </a:defRPr>
                </a:lvl2pPr>
                <a:lvl3pPr marL="914463" eaLnBrk="1" hangingPunct="1">
                  <a:defRPr>
                    <a:latin typeface="Roboto" panose="02000000000000000000" pitchFamily="2" charset="0"/>
                    <a:ea typeface="Roboto" panose="02000000000000000000" pitchFamily="2" charset="0"/>
                    <a:cs typeface="+mn-cs"/>
                  </a:defRPr>
                </a:lvl3pPr>
                <a:lvl4pPr marL="1371696" eaLnBrk="1" hangingPunct="1">
                  <a:defRPr>
                    <a:latin typeface="Roboto" panose="02000000000000000000" pitchFamily="2" charset="0"/>
                    <a:ea typeface="Roboto" panose="02000000000000000000" pitchFamily="2" charset="0"/>
                    <a:cs typeface="+mn-cs"/>
                  </a:defRPr>
                </a:lvl4pPr>
                <a:lvl5pPr marL="1828927" eaLnBrk="1" hangingPunct="1">
                  <a:defRPr>
                    <a:latin typeface="Roboto" panose="02000000000000000000" pitchFamily="2" charset="0"/>
                    <a:ea typeface="Roboto" panose="02000000000000000000" pitchFamily="2" charset="0"/>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algn="ctr" defTabSz="914411"/>
                <a:r>
                  <a:rPr lang="en-US" sz="800" b="1" kern="0" dirty="0">
                    <a:latin typeface="Roboto Condensed" panose="02000000000000000000" pitchFamily="2" charset="0"/>
                    <a:ea typeface="Roboto Condensed" panose="02000000000000000000" pitchFamily="2" charset="0"/>
                  </a:rPr>
                  <a:t>MEN &amp; WOMEN</a:t>
                </a:r>
              </a:p>
            </p:txBody>
          </p:sp>
          <p:pic>
            <p:nvPicPr>
              <p:cNvPr id="65" name="Graphic 64">
                <a:extLst>
                  <a:ext uri="{FF2B5EF4-FFF2-40B4-BE49-F238E27FC236}">
                    <a16:creationId xmlns:a16="http://schemas.microsoft.com/office/drawing/2014/main" id="{87BD6BC1-1C1E-4288-88F5-D4824DD7F40F}"/>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6616131" y="1286646"/>
                <a:ext cx="317284" cy="585755"/>
              </a:xfrm>
              <a:prstGeom prst="rect">
                <a:avLst/>
              </a:prstGeom>
            </p:spPr>
          </p:pic>
        </p:grpSp>
      </p:grpSp>
      <p:sp>
        <p:nvSpPr>
          <p:cNvPr id="71" name="Right Brace 70">
            <a:extLst>
              <a:ext uri="{FF2B5EF4-FFF2-40B4-BE49-F238E27FC236}">
                <a16:creationId xmlns:a16="http://schemas.microsoft.com/office/drawing/2014/main" id="{C6055364-7B9C-4855-9BA6-29A94C893818}"/>
              </a:ext>
            </a:extLst>
          </p:cNvPr>
          <p:cNvSpPr/>
          <p:nvPr/>
        </p:nvSpPr>
        <p:spPr>
          <a:xfrm>
            <a:off x="1973156" y="1765068"/>
            <a:ext cx="469119" cy="427266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72" name="Right Brace 71">
            <a:extLst>
              <a:ext uri="{FF2B5EF4-FFF2-40B4-BE49-F238E27FC236}">
                <a16:creationId xmlns:a16="http://schemas.microsoft.com/office/drawing/2014/main" id="{2110649B-632F-4B0E-90B1-1B25723DCD08}"/>
              </a:ext>
            </a:extLst>
          </p:cNvPr>
          <p:cNvSpPr/>
          <p:nvPr/>
        </p:nvSpPr>
        <p:spPr>
          <a:xfrm>
            <a:off x="3858722" y="1317392"/>
            <a:ext cx="567493" cy="513573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74" name="Straight Connector 73">
            <a:extLst>
              <a:ext uri="{FF2B5EF4-FFF2-40B4-BE49-F238E27FC236}">
                <a16:creationId xmlns:a16="http://schemas.microsoft.com/office/drawing/2014/main" id="{ABE3B129-5E9A-47A7-BE8D-482A283AACF8}"/>
              </a:ext>
            </a:extLst>
          </p:cNvPr>
          <p:cNvCxnSpPr/>
          <p:nvPr/>
        </p:nvCxnSpPr>
        <p:spPr>
          <a:xfrm>
            <a:off x="6096000" y="1317392"/>
            <a:ext cx="0" cy="5135733"/>
          </a:xfrm>
          <a:prstGeom prst="line">
            <a:avLst/>
          </a:prstGeom>
          <a:ln w="38100"/>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DF317FA3-9208-4FA5-8C75-62AB32CF777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94586" y="1043898"/>
            <a:ext cx="5217759" cy="5715000"/>
          </a:xfrm>
          <a:prstGeom prst="rect">
            <a:avLst/>
          </a:prstGeom>
        </p:spPr>
      </p:pic>
    </p:spTree>
    <p:extLst>
      <p:ext uri="{BB962C8B-B14F-4D97-AF65-F5344CB8AC3E}">
        <p14:creationId xmlns:p14="http://schemas.microsoft.com/office/powerpoint/2010/main" val="2241915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13">
            <a:extLst>
              <a:ext uri="{FF2B5EF4-FFF2-40B4-BE49-F238E27FC236}">
                <a16:creationId xmlns:a16="http://schemas.microsoft.com/office/drawing/2014/main" id="{81651BC7-AB41-4017-8071-13676E9C4C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3905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standing outside&#10;&#10;Description automatically generated with low confidence">
            <a:extLst>
              <a:ext uri="{FF2B5EF4-FFF2-40B4-BE49-F238E27FC236}">
                <a16:creationId xmlns:a16="http://schemas.microsoft.com/office/drawing/2014/main" id="{75873CE7-2264-A672-1133-89CF46C000BF}"/>
              </a:ext>
            </a:extLst>
          </p:cNvPr>
          <p:cNvPicPr>
            <a:picLocks noChangeAspect="1"/>
          </p:cNvPicPr>
          <p:nvPr/>
        </p:nvPicPr>
        <p:blipFill rotWithShape="1">
          <a:blip r:embed="rId2">
            <a:alphaModFix amt="71000"/>
            <a:extLst>
              <a:ext uri="{28A0092B-C50C-407E-A947-70E740481C1C}">
                <a14:useLocalDpi xmlns:a14="http://schemas.microsoft.com/office/drawing/2010/main" val="0"/>
              </a:ext>
            </a:extLst>
          </a:blip>
          <a:srcRect t="15770" b="9230"/>
          <a:stretch/>
        </p:blipFill>
        <p:spPr>
          <a:xfrm>
            <a:off x="0" y="-1"/>
            <a:ext cx="12192000" cy="6858001"/>
          </a:xfrm>
          <a:prstGeom prst="rect">
            <a:avLst/>
          </a:prstGeom>
          <a:blipFill dpi="0" rotWithShape="1">
            <a:blip r:embed="rId3">
              <a:alphaModFix amt="71000"/>
            </a:blip>
            <a:srcRect/>
            <a:tile tx="0" ty="0" sx="100000" sy="100000" flip="none" algn="tl"/>
          </a:blipFill>
        </p:spPr>
      </p:pic>
      <p:sp>
        <p:nvSpPr>
          <p:cNvPr id="4" name="Rectangle 3">
            <a:extLst>
              <a:ext uri="{FF2B5EF4-FFF2-40B4-BE49-F238E27FC236}">
                <a16:creationId xmlns:a16="http://schemas.microsoft.com/office/drawing/2014/main" id="{87498439-D0E7-D015-28C0-FE8BCFB7C7AF}"/>
              </a:ext>
            </a:extLst>
          </p:cNvPr>
          <p:cNvSpPr/>
          <p:nvPr/>
        </p:nvSpPr>
        <p:spPr>
          <a:xfrm>
            <a:off x="-1" y="-2"/>
            <a:ext cx="5044441" cy="6858002"/>
          </a:xfrm>
          <a:prstGeom prst="rect">
            <a:avLst/>
          </a:prstGeom>
          <a:solidFill>
            <a:schemeClr val="accent6">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C3F226E-E71B-99C0-63D1-2218E32D78ED}"/>
              </a:ext>
            </a:extLst>
          </p:cNvPr>
          <p:cNvSpPr>
            <a:spLocks noGrp="1"/>
          </p:cNvSpPr>
          <p:nvPr>
            <p:ph type="title"/>
          </p:nvPr>
        </p:nvSpPr>
        <p:spPr>
          <a:xfrm>
            <a:off x="364746" y="0"/>
            <a:ext cx="6946096" cy="969343"/>
          </a:xfrm>
        </p:spPr>
        <p:txBody>
          <a:bodyPr>
            <a:normAutofit/>
          </a:bodyPr>
          <a:lstStyle/>
          <a:p>
            <a:r>
              <a:rPr lang="en-IN" sz="4000" b="1" dirty="0">
                <a:solidFill>
                  <a:schemeClr val="bg1"/>
                </a:solidFill>
                <a:latin typeface="Garamond" panose="02020404030301010803" pitchFamily="18" charset="0"/>
                <a:cs typeface="Times New Roman" panose="02020603050405020304" pitchFamily="18" charset="0"/>
              </a:rPr>
              <a:t> </a:t>
            </a:r>
            <a:r>
              <a:rPr lang="en-IN" sz="4000" b="1" u="sng" dirty="0">
                <a:solidFill>
                  <a:schemeClr val="bg1"/>
                </a:solidFill>
                <a:latin typeface="Garamond" panose="02020404030301010803" pitchFamily="18" charset="0"/>
                <a:cs typeface="Times New Roman" panose="02020603050405020304" pitchFamily="18" charset="0"/>
              </a:rPr>
              <a:t>Key Highlights</a:t>
            </a:r>
            <a:r>
              <a:rPr lang="en-IN" sz="4000" b="1" dirty="0">
                <a:solidFill>
                  <a:schemeClr val="bg1"/>
                </a:solidFill>
                <a:latin typeface="Garamond" panose="02020404030301010803"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B6C505D5-BA4B-09E3-53F1-12E795A92C0F}"/>
              </a:ext>
            </a:extLst>
          </p:cNvPr>
          <p:cNvSpPr>
            <a:spLocks noGrp="1"/>
          </p:cNvSpPr>
          <p:nvPr>
            <p:ph idx="1"/>
          </p:nvPr>
        </p:nvSpPr>
        <p:spPr>
          <a:xfrm>
            <a:off x="493795" y="969343"/>
            <a:ext cx="4550645" cy="3785419"/>
          </a:xfrm>
        </p:spPr>
        <p:txBody>
          <a:bodyPr>
            <a:noAutofit/>
          </a:bodyPr>
          <a:lstStyle/>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Staff Capacity building initiatives </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Reaching to the most vulnerable HHs </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Stretching beyond capacities </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Adapt the process modalities </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Regular update to donor on the changes/situation</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Inter agency coordination and Information channelization</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Modification  to factor in changes </a:t>
            </a:r>
          </a:p>
          <a:p>
            <a:pPr>
              <a:buFont typeface="Wingdings" panose="05000000000000000000" pitchFamily="2" charset="2"/>
              <a:buChar char="§"/>
            </a:pPr>
            <a:r>
              <a:rPr lang="en-IN" sz="2400" b="1" dirty="0">
                <a:solidFill>
                  <a:schemeClr val="bg1"/>
                </a:solidFill>
                <a:latin typeface="Garamond" panose="02020404030301010803" pitchFamily="18" charset="0"/>
                <a:cs typeface="Times New Roman" panose="02020603050405020304" pitchFamily="18" charset="0"/>
              </a:rPr>
              <a:t>Bridging the fund gap - currency exchange loss</a:t>
            </a:r>
          </a:p>
        </p:txBody>
      </p:sp>
    </p:spTree>
    <p:extLst>
      <p:ext uri="{BB962C8B-B14F-4D97-AF65-F5344CB8AC3E}">
        <p14:creationId xmlns:p14="http://schemas.microsoft.com/office/powerpoint/2010/main" val="1482627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utdoor, grass, sky, tree&#10;&#10;Description automatically generated">
            <a:extLst>
              <a:ext uri="{FF2B5EF4-FFF2-40B4-BE49-F238E27FC236}">
                <a16:creationId xmlns:a16="http://schemas.microsoft.com/office/drawing/2014/main" id="{39867CCA-6ED7-B1C9-0FCE-D8D4127B6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6944"/>
            <a:ext cx="12192000" cy="9144000"/>
          </a:xfrm>
          <a:prstGeom prst="rect">
            <a:avLst/>
          </a:prstGeom>
        </p:spPr>
      </p:pic>
      <p:sp>
        <p:nvSpPr>
          <p:cNvPr id="4" name="Title 1">
            <a:extLst>
              <a:ext uri="{FF2B5EF4-FFF2-40B4-BE49-F238E27FC236}">
                <a16:creationId xmlns:a16="http://schemas.microsoft.com/office/drawing/2014/main" id="{31A1A0EB-04C9-402F-BD04-BAEFFF2C7ABB}"/>
              </a:ext>
            </a:extLst>
          </p:cNvPr>
          <p:cNvSpPr txBox="1">
            <a:spLocks/>
          </p:cNvSpPr>
          <p:nvPr/>
        </p:nvSpPr>
        <p:spPr>
          <a:xfrm>
            <a:off x="0" y="105216"/>
            <a:ext cx="12192000" cy="87742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b="1" dirty="0">
                <a:latin typeface="Garamond" panose="02020404030301010803" pitchFamily="18" charset="0"/>
                <a:cs typeface="Times New Roman" panose="02020603050405020304" pitchFamily="18" charset="0"/>
              </a:rPr>
              <a:t>    Challenges- Learning</a:t>
            </a:r>
            <a:r>
              <a:rPr lang="en-IN" dirty="0">
                <a:latin typeface="Garamond" panose="02020404030301010803" pitchFamily="18" charset="0"/>
                <a:cs typeface="Times New Roman" panose="02020603050405020304" pitchFamily="18" charset="0"/>
              </a:rPr>
              <a:t> </a:t>
            </a:r>
          </a:p>
        </p:txBody>
      </p:sp>
      <p:graphicFrame>
        <p:nvGraphicFramePr>
          <p:cNvPr id="5" name="Content Placeholder 2">
            <a:extLst>
              <a:ext uri="{FF2B5EF4-FFF2-40B4-BE49-F238E27FC236}">
                <a16:creationId xmlns:a16="http://schemas.microsoft.com/office/drawing/2014/main" id="{A83E9B0F-171E-2697-9299-FA4DF8EB686C}"/>
              </a:ext>
            </a:extLst>
          </p:cNvPr>
          <p:cNvGraphicFramePr>
            <a:graphicFrameLocks/>
          </p:cNvGraphicFramePr>
          <p:nvPr>
            <p:extLst>
              <p:ext uri="{D42A27DB-BD31-4B8C-83A1-F6EECF244321}">
                <p14:modId xmlns:p14="http://schemas.microsoft.com/office/powerpoint/2010/main" val="1911600796"/>
              </p:ext>
            </p:extLst>
          </p:nvPr>
        </p:nvGraphicFramePr>
        <p:xfrm>
          <a:off x="0" y="3222922"/>
          <a:ext cx="12192000" cy="418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5400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17693488-EABA-F951-9BF8-4F2A53D0BA10}"/>
              </a:ext>
            </a:extLst>
          </p:cNvPr>
          <p:cNvSpPr/>
          <p:nvPr/>
        </p:nvSpPr>
        <p:spPr>
          <a:xfrm>
            <a:off x="3728720" y="4480560"/>
            <a:ext cx="3332480" cy="134112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b="1" dirty="0">
                <a:solidFill>
                  <a:schemeClr val="tx1"/>
                </a:solidFill>
                <a:latin typeface="Garamond" panose="02020404030301010803" pitchFamily="18" charset="0"/>
              </a:rPr>
              <a:t>Advocacy and linkages with government health systems</a:t>
            </a:r>
          </a:p>
        </p:txBody>
      </p:sp>
      <p:sp>
        <p:nvSpPr>
          <p:cNvPr id="7" name="Arrow: Chevron 6">
            <a:extLst>
              <a:ext uri="{FF2B5EF4-FFF2-40B4-BE49-F238E27FC236}">
                <a16:creationId xmlns:a16="http://schemas.microsoft.com/office/drawing/2014/main" id="{1A915B48-9891-7C76-FB24-7E9EEFFC8DF0}"/>
              </a:ext>
            </a:extLst>
          </p:cNvPr>
          <p:cNvSpPr/>
          <p:nvPr/>
        </p:nvSpPr>
        <p:spPr>
          <a:xfrm>
            <a:off x="6654800" y="4480560"/>
            <a:ext cx="2722880" cy="1341120"/>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Garamond" panose="02020404030301010803" pitchFamily="18" charset="0"/>
              </a:rPr>
              <a:t>Extend services to remote locations</a:t>
            </a:r>
            <a:endParaRPr lang="en-IN" sz="1800" b="1" dirty="0">
              <a:solidFill>
                <a:schemeClr val="tx1"/>
              </a:solidFill>
              <a:latin typeface="Garamond" panose="02020404030301010803" pitchFamily="18" charset="0"/>
            </a:endParaRPr>
          </a:p>
        </p:txBody>
      </p:sp>
      <p:sp>
        <p:nvSpPr>
          <p:cNvPr id="8" name="Arrow: Chevron 7">
            <a:extLst>
              <a:ext uri="{FF2B5EF4-FFF2-40B4-BE49-F238E27FC236}">
                <a16:creationId xmlns:a16="http://schemas.microsoft.com/office/drawing/2014/main" id="{81E236CB-9C80-3FFB-CCDC-B2DF22CAE20A}"/>
              </a:ext>
            </a:extLst>
          </p:cNvPr>
          <p:cNvSpPr/>
          <p:nvPr/>
        </p:nvSpPr>
        <p:spPr>
          <a:xfrm>
            <a:off x="8946802" y="4460240"/>
            <a:ext cx="2722880" cy="1341120"/>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N" sz="1800" b="1" dirty="0">
                <a:solidFill>
                  <a:schemeClr val="tx1"/>
                </a:solidFill>
                <a:latin typeface="Garamond" panose="02020404030301010803" pitchFamily="18" charset="0"/>
              </a:rPr>
              <a:t>Integrate MHPSS in partner programs</a:t>
            </a:r>
          </a:p>
        </p:txBody>
      </p:sp>
      <p:sp>
        <p:nvSpPr>
          <p:cNvPr id="13" name="Arrow: Pentagon 12">
            <a:extLst>
              <a:ext uri="{FF2B5EF4-FFF2-40B4-BE49-F238E27FC236}">
                <a16:creationId xmlns:a16="http://schemas.microsoft.com/office/drawing/2014/main" id="{2072E4FC-1EBB-2356-8C0A-70FE48BE3D48}"/>
              </a:ext>
            </a:extLst>
          </p:cNvPr>
          <p:cNvSpPr/>
          <p:nvPr/>
        </p:nvSpPr>
        <p:spPr>
          <a:xfrm>
            <a:off x="3728720" y="2979868"/>
            <a:ext cx="7940962" cy="134112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N" sz="1800" b="1" dirty="0">
                <a:solidFill>
                  <a:schemeClr val="tx1"/>
                </a:solidFill>
                <a:latin typeface="Garamond" panose="02020404030301010803" pitchFamily="18" charset="0"/>
              </a:rPr>
              <a:t>Cash / voucher support for Shelter / NFI</a:t>
            </a:r>
          </a:p>
        </p:txBody>
      </p:sp>
      <p:sp>
        <p:nvSpPr>
          <p:cNvPr id="16" name="Arrow: Pentagon 15">
            <a:extLst>
              <a:ext uri="{FF2B5EF4-FFF2-40B4-BE49-F238E27FC236}">
                <a16:creationId xmlns:a16="http://schemas.microsoft.com/office/drawing/2014/main" id="{EF584285-24C5-E661-7833-F4B5CD52AB2C}"/>
              </a:ext>
            </a:extLst>
          </p:cNvPr>
          <p:cNvSpPr/>
          <p:nvPr/>
        </p:nvSpPr>
        <p:spPr>
          <a:xfrm>
            <a:off x="3728720" y="1428540"/>
            <a:ext cx="4296898" cy="1341120"/>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Garamond" panose="02020404030301010803" pitchFamily="18" charset="0"/>
              </a:rPr>
              <a:t>Scale up food assistance</a:t>
            </a:r>
            <a:endParaRPr lang="en-IN" sz="1800" b="1" dirty="0">
              <a:solidFill>
                <a:schemeClr val="tx1"/>
              </a:solidFill>
              <a:latin typeface="Garamond" panose="02020404030301010803" pitchFamily="18" charset="0"/>
            </a:endParaRPr>
          </a:p>
        </p:txBody>
      </p:sp>
      <p:sp>
        <p:nvSpPr>
          <p:cNvPr id="17" name="Arrow: Chevron 16">
            <a:extLst>
              <a:ext uri="{FF2B5EF4-FFF2-40B4-BE49-F238E27FC236}">
                <a16:creationId xmlns:a16="http://schemas.microsoft.com/office/drawing/2014/main" id="{2826EA41-950F-0C48-BB7F-E02F22EE08FC}"/>
              </a:ext>
            </a:extLst>
          </p:cNvPr>
          <p:cNvSpPr/>
          <p:nvPr/>
        </p:nvSpPr>
        <p:spPr>
          <a:xfrm>
            <a:off x="7638757" y="1428540"/>
            <a:ext cx="3917141" cy="1341120"/>
          </a:xfrm>
          <a:prstGeom prst="chevr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Garamond" panose="02020404030301010803" pitchFamily="18" charset="0"/>
              </a:rPr>
              <a:t>Cash or voucher support</a:t>
            </a:r>
            <a:endParaRPr lang="en-IN" sz="1800" b="1" dirty="0">
              <a:solidFill>
                <a:schemeClr val="tx1"/>
              </a:solidFill>
              <a:latin typeface="Garamond" panose="02020404030301010803" pitchFamily="18" charset="0"/>
            </a:endParaRPr>
          </a:p>
        </p:txBody>
      </p:sp>
      <p:sp>
        <p:nvSpPr>
          <p:cNvPr id="21" name="Rectangle 20">
            <a:extLst>
              <a:ext uri="{FF2B5EF4-FFF2-40B4-BE49-F238E27FC236}">
                <a16:creationId xmlns:a16="http://schemas.microsoft.com/office/drawing/2014/main" id="{5243580E-709A-FAC4-EA05-70D6DFE141B2}"/>
              </a:ext>
            </a:extLst>
          </p:cNvPr>
          <p:cNvSpPr/>
          <p:nvPr/>
        </p:nvSpPr>
        <p:spPr>
          <a:xfrm>
            <a:off x="883920" y="2192550"/>
            <a:ext cx="2032000" cy="873760"/>
          </a:xfrm>
          <a:prstGeom prst="rect">
            <a:avLst/>
          </a:prstGeom>
          <a:solidFill>
            <a:srgbClr val="84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FOOD</a:t>
            </a:r>
            <a:endParaRPr lang="en-IN" sz="2800" b="1" dirty="0"/>
          </a:p>
        </p:txBody>
      </p:sp>
      <p:sp>
        <p:nvSpPr>
          <p:cNvPr id="22" name="Rectangle 21">
            <a:extLst>
              <a:ext uri="{FF2B5EF4-FFF2-40B4-BE49-F238E27FC236}">
                <a16:creationId xmlns:a16="http://schemas.microsoft.com/office/drawing/2014/main" id="{CFFE479B-60CB-1B6A-71B4-7DAB5F985284}"/>
              </a:ext>
            </a:extLst>
          </p:cNvPr>
          <p:cNvSpPr/>
          <p:nvPr/>
        </p:nvSpPr>
        <p:spPr>
          <a:xfrm>
            <a:off x="883920" y="3200672"/>
            <a:ext cx="2032000" cy="873760"/>
          </a:xfrm>
          <a:prstGeom prst="rect">
            <a:avLst/>
          </a:prstGeom>
          <a:solidFill>
            <a:srgbClr val="84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SHELTER</a:t>
            </a:r>
            <a:endParaRPr lang="en-IN" sz="2800" b="1" dirty="0"/>
          </a:p>
        </p:txBody>
      </p:sp>
      <p:sp>
        <p:nvSpPr>
          <p:cNvPr id="23" name="Rectangle 22">
            <a:extLst>
              <a:ext uri="{FF2B5EF4-FFF2-40B4-BE49-F238E27FC236}">
                <a16:creationId xmlns:a16="http://schemas.microsoft.com/office/drawing/2014/main" id="{A6451846-D446-9F69-7297-3A1753A6DDB2}"/>
              </a:ext>
            </a:extLst>
          </p:cNvPr>
          <p:cNvSpPr/>
          <p:nvPr/>
        </p:nvSpPr>
        <p:spPr>
          <a:xfrm>
            <a:off x="883920" y="4184453"/>
            <a:ext cx="2032000" cy="873760"/>
          </a:xfrm>
          <a:prstGeom prst="rect">
            <a:avLst/>
          </a:prstGeom>
          <a:solidFill>
            <a:srgbClr val="84B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HEALTH</a:t>
            </a:r>
            <a:endParaRPr lang="en-IN" sz="2800" b="1" dirty="0"/>
          </a:p>
        </p:txBody>
      </p:sp>
      <p:sp>
        <p:nvSpPr>
          <p:cNvPr id="24" name="Rectangle 23">
            <a:extLst>
              <a:ext uri="{FF2B5EF4-FFF2-40B4-BE49-F238E27FC236}">
                <a16:creationId xmlns:a16="http://schemas.microsoft.com/office/drawing/2014/main" id="{3096970F-02DD-F157-12F0-55E8BC275C5D}"/>
              </a:ext>
            </a:extLst>
          </p:cNvPr>
          <p:cNvSpPr/>
          <p:nvPr/>
        </p:nvSpPr>
        <p:spPr>
          <a:xfrm>
            <a:off x="2915919" y="1440710"/>
            <a:ext cx="818937" cy="1625600"/>
          </a:xfrm>
          <a:custGeom>
            <a:avLst/>
            <a:gdLst>
              <a:gd name="connsiteX0" fmla="*/ 0 w 817880"/>
              <a:gd name="connsiteY0" fmla="*/ 0 h 873760"/>
              <a:gd name="connsiteX1" fmla="*/ 817880 w 817880"/>
              <a:gd name="connsiteY1" fmla="*/ 0 h 873760"/>
              <a:gd name="connsiteX2" fmla="*/ 817880 w 817880"/>
              <a:gd name="connsiteY2" fmla="*/ 873760 h 873760"/>
              <a:gd name="connsiteX3" fmla="*/ 0 w 817880"/>
              <a:gd name="connsiteY3" fmla="*/ 873760 h 873760"/>
              <a:gd name="connsiteX4" fmla="*/ 0 w 817880"/>
              <a:gd name="connsiteY4" fmla="*/ 0 h 873760"/>
              <a:gd name="connsiteX0" fmla="*/ 0 w 817880"/>
              <a:gd name="connsiteY0" fmla="*/ 751840 h 1625600"/>
              <a:gd name="connsiteX1" fmla="*/ 817880 w 817880"/>
              <a:gd name="connsiteY1" fmla="*/ 0 h 1625600"/>
              <a:gd name="connsiteX2" fmla="*/ 817880 w 817880"/>
              <a:gd name="connsiteY2" fmla="*/ 1625600 h 1625600"/>
              <a:gd name="connsiteX3" fmla="*/ 0 w 817880"/>
              <a:gd name="connsiteY3" fmla="*/ 1625600 h 1625600"/>
              <a:gd name="connsiteX4" fmla="*/ 0 w 817880"/>
              <a:gd name="connsiteY4" fmla="*/ 751840 h 1625600"/>
              <a:gd name="connsiteX0" fmla="*/ 0 w 828040"/>
              <a:gd name="connsiteY0" fmla="*/ 751840 h 1625600"/>
              <a:gd name="connsiteX1" fmla="*/ 817880 w 828040"/>
              <a:gd name="connsiteY1" fmla="*/ 0 h 1625600"/>
              <a:gd name="connsiteX2" fmla="*/ 828040 w 828040"/>
              <a:gd name="connsiteY2" fmla="*/ 1300480 h 1625600"/>
              <a:gd name="connsiteX3" fmla="*/ 0 w 828040"/>
              <a:gd name="connsiteY3" fmla="*/ 1625600 h 1625600"/>
              <a:gd name="connsiteX4" fmla="*/ 0 w 828040"/>
              <a:gd name="connsiteY4" fmla="*/ 751840 h 1625600"/>
              <a:gd name="connsiteX0" fmla="*/ 0 w 818937"/>
              <a:gd name="connsiteY0" fmla="*/ 751840 h 1625600"/>
              <a:gd name="connsiteX1" fmla="*/ 817880 w 818937"/>
              <a:gd name="connsiteY1" fmla="*/ 0 h 1625600"/>
              <a:gd name="connsiteX2" fmla="*/ 818515 w 818937"/>
              <a:gd name="connsiteY2" fmla="*/ 1319530 h 1625600"/>
              <a:gd name="connsiteX3" fmla="*/ 0 w 818937"/>
              <a:gd name="connsiteY3" fmla="*/ 1625600 h 1625600"/>
              <a:gd name="connsiteX4" fmla="*/ 0 w 818937"/>
              <a:gd name="connsiteY4" fmla="*/ 75184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37" h="1625600">
                <a:moveTo>
                  <a:pt x="0" y="751840"/>
                </a:moveTo>
                <a:lnTo>
                  <a:pt x="817880" y="0"/>
                </a:lnTo>
                <a:cubicBezTo>
                  <a:pt x="821267" y="433493"/>
                  <a:pt x="815128" y="886037"/>
                  <a:pt x="818515" y="1319530"/>
                </a:cubicBezTo>
                <a:lnTo>
                  <a:pt x="0" y="1625600"/>
                </a:lnTo>
                <a:lnTo>
                  <a:pt x="0" y="75184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35B174F4-0B86-AC48-8FE8-8E6FE687369B}"/>
              </a:ext>
            </a:extLst>
          </p:cNvPr>
          <p:cNvSpPr/>
          <p:nvPr/>
        </p:nvSpPr>
        <p:spPr>
          <a:xfrm>
            <a:off x="2915920" y="2982868"/>
            <a:ext cx="821537" cy="1337310"/>
          </a:xfrm>
          <a:custGeom>
            <a:avLst/>
            <a:gdLst>
              <a:gd name="connsiteX0" fmla="*/ 0 w 817880"/>
              <a:gd name="connsiteY0" fmla="*/ 0 h 873760"/>
              <a:gd name="connsiteX1" fmla="*/ 817880 w 817880"/>
              <a:gd name="connsiteY1" fmla="*/ 0 h 873760"/>
              <a:gd name="connsiteX2" fmla="*/ 817880 w 817880"/>
              <a:gd name="connsiteY2" fmla="*/ 873760 h 873760"/>
              <a:gd name="connsiteX3" fmla="*/ 0 w 817880"/>
              <a:gd name="connsiteY3" fmla="*/ 873760 h 873760"/>
              <a:gd name="connsiteX4" fmla="*/ 0 w 817880"/>
              <a:gd name="connsiteY4" fmla="*/ 0 h 873760"/>
              <a:gd name="connsiteX0" fmla="*/ 0 w 817880"/>
              <a:gd name="connsiteY0" fmla="*/ 223520 h 1097280"/>
              <a:gd name="connsiteX1" fmla="*/ 807720 w 817880"/>
              <a:gd name="connsiteY1" fmla="*/ 0 h 1097280"/>
              <a:gd name="connsiteX2" fmla="*/ 817880 w 817880"/>
              <a:gd name="connsiteY2" fmla="*/ 1097280 h 1097280"/>
              <a:gd name="connsiteX3" fmla="*/ 0 w 817880"/>
              <a:gd name="connsiteY3" fmla="*/ 1097280 h 1097280"/>
              <a:gd name="connsiteX4" fmla="*/ 0 w 817880"/>
              <a:gd name="connsiteY4" fmla="*/ 223520 h 1097280"/>
              <a:gd name="connsiteX0" fmla="*/ 0 w 821769"/>
              <a:gd name="connsiteY0" fmla="*/ 217805 h 1091565"/>
              <a:gd name="connsiteX1" fmla="*/ 821055 w 821769"/>
              <a:gd name="connsiteY1" fmla="*/ 0 h 1091565"/>
              <a:gd name="connsiteX2" fmla="*/ 817880 w 821769"/>
              <a:gd name="connsiteY2" fmla="*/ 1091565 h 1091565"/>
              <a:gd name="connsiteX3" fmla="*/ 0 w 821769"/>
              <a:gd name="connsiteY3" fmla="*/ 1091565 h 1091565"/>
              <a:gd name="connsiteX4" fmla="*/ 0 w 821769"/>
              <a:gd name="connsiteY4" fmla="*/ 217805 h 1091565"/>
              <a:gd name="connsiteX0" fmla="*/ 0 w 821537"/>
              <a:gd name="connsiteY0" fmla="*/ 217805 h 1337310"/>
              <a:gd name="connsiteX1" fmla="*/ 821055 w 821537"/>
              <a:gd name="connsiteY1" fmla="*/ 0 h 1337310"/>
              <a:gd name="connsiteX2" fmla="*/ 812165 w 821537"/>
              <a:gd name="connsiteY2" fmla="*/ 1337310 h 1337310"/>
              <a:gd name="connsiteX3" fmla="*/ 0 w 821537"/>
              <a:gd name="connsiteY3" fmla="*/ 1091565 h 1337310"/>
              <a:gd name="connsiteX4" fmla="*/ 0 w 821537"/>
              <a:gd name="connsiteY4" fmla="*/ 217805 h 133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37" h="1337310">
                <a:moveTo>
                  <a:pt x="0" y="217805"/>
                </a:moveTo>
                <a:lnTo>
                  <a:pt x="821055" y="0"/>
                </a:lnTo>
                <a:cubicBezTo>
                  <a:pt x="824442" y="365760"/>
                  <a:pt x="808778" y="971550"/>
                  <a:pt x="812165" y="1337310"/>
                </a:cubicBezTo>
                <a:lnTo>
                  <a:pt x="0" y="1091565"/>
                </a:lnTo>
                <a:lnTo>
                  <a:pt x="0" y="217805"/>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AC9537E5-407B-23D4-0312-D79C7B80F21D}"/>
              </a:ext>
            </a:extLst>
          </p:cNvPr>
          <p:cNvSpPr/>
          <p:nvPr/>
        </p:nvSpPr>
        <p:spPr>
          <a:xfrm>
            <a:off x="2915920" y="4187768"/>
            <a:ext cx="823595" cy="1630045"/>
          </a:xfrm>
          <a:custGeom>
            <a:avLst/>
            <a:gdLst>
              <a:gd name="connsiteX0" fmla="*/ 0 w 817880"/>
              <a:gd name="connsiteY0" fmla="*/ 0 h 873760"/>
              <a:gd name="connsiteX1" fmla="*/ 817880 w 817880"/>
              <a:gd name="connsiteY1" fmla="*/ 0 h 873760"/>
              <a:gd name="connsiteX2" fmla="*/ 817880 w 817880"/>
              <a:gd name="connsiteY2" fmla="*/ 873760 h 873760"/>
              <a:gd name="connsiteX3" fmla="*/ 0 w 817880"/>
              <a:gd name="connsiteY3" fmla="*/ 873760 h 873760"/>
              <a:gd name="connsiteX4" fmla="*/ 0 w 817880"/>
              <a:gd name="connsiteY4" fmla="*/ 0 h 873760"/>
              <a:gd name="connsiteX0" fmla="*/ 0 w 817880"/>
              <a:gd name="connsiteY0" fmla="*/ 0 h 1630045"/>
              <a:gd name="connsiteX1" fmla="*/ 817880 w 817880"/>
              <a:gd name="connsiteY1" fmla="*/ 0 h 1630045"/>
              <a:gd name="connsiteX2" fmla="*/ 812165 w 817880"/>
              <a:gd name="connsiteY2" fmla="*/ 1630045 h 1630045"/>
              <a:gd name="connsiteX3" fmla="*/ 0 w 817880"/>
              <a:gd name="connsiteY3" fmla="*/ 873760 h 1630045"/>
              <a:gd name="connsiteX4" fmla="*/ 0 w 817880"/>
              <a:gd name="connsiteY4" fmla="*/ 0 h 1630045"/>
              <a:gd name="connsiteX0" fmla="*/ 0 w 823595"/>
              <a:gd name="connsiteY0" fmla="*/ 0 h 1630045"/>
              <a:gd name="connsiteX1" fmla="*/ 823595 w 823595"/>
              <a:gd name="connsiteY1" fmla="*/ 293370 h 1630045"/>
              <a:gd name="connsiteX2" fmla="*/ 812165 w 823595"/>
              <a:gd name="connsiteY2" fmla="*/ 1630045 h 1630045"/>
              <a:gd name="connsiteX3" fmla="*/ 0 w 823595"/>
              <a:gd name="connsiteY3" fmla="*/ 873760 h 1630045"/>
              <a:gd name="connsiteX4" fmla="*/ 0 w 823595"/>
              <a:gd name="connsiteY4" fmla="*/ 0 h 1630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595" h="1630045">
                <a:moveTo>
                  <a:pt x="0" y="0"/>
                </a:moveTo>
                <a:lnTo>
                  <a:pt x="823595" y="293370"/>
                </a:lnTo>
                <a:lnTo>
                  <a:pt x="812165" y="1630045"/>
                </a:lnTo>
                <a:lnTo>
                  <a:pt x="0" y="873760"/>
                </a:lnTo>
                <a:lnTo>
                  <a:pt x="0"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itle 27">
            <a:extLst>
              <a:ext uri="{FF2B5EF4-FFF2-40B4-BE49-F238E27FC236}">
                <a16:creationId xmlns:a16="http://schemas.microsoft.com/office/drawing/2014/main" id="{20BB6523-FFF8-0817-9483-018E4B1DD5C0}"/>
              </a:ext>
            </a:extLst>
          </p:cNvPr>
          <p:cNvSpPr>
            <a:spLocks noGrp="1"/>
          </p:cNvSpPr>
          <p:nvPr>
            <p:ph type="title"/>
          </p:nvPr>
        </p:nvSpPr>
        <p:spPr/>
        <p:txBody>
          <a:bodyPr/>
          <a:lstStyle/>
          <a:p>
            <a:endParaRPr lang="en-IN"/>
          </a:p>
        </p:txBody>
      </p:sp>
      <p:sp>
        <p:nvSpPr>
          <p:cNvPr id="2" name="Title 1">
            <a:extLst>
              <a:ext uri="{FF2B5EF4-FFF2-40B4-BE49-F238E27FC236}">
                <a16:creationId xmlns:a16="http://schemas.microsoft.com/office/drawing/2014/main" id="{96418E47-E44C-3417-5031-0C8E7DF66476}"/>
              </a:ext>
            </a:extLst>
          </p:cNvPr>
          <p:cNvSpPr txBox="1">
            <a:spLocks/>
          </p:cNvSpPr>
          <p:nvPr/>
        </p:nvSpPr>
        <p:spPr>
          <a:xfrm>
            <a:off x="1519163" y="-481307"/>
            <a:ext cx="8761477" cy="142595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7500"/>
          </a:bodyPr>
          <a:lstStyle>
            <a:lvl1pPr algn="l" defTabSz="685800" rtl="0" eaLnBrk="1" latinLnBrk="0" hangingPunct="1">
              <a:lnSpc>
                <a:spcPct val="85000"/>
              </a:lnSpc>
              <a:spcBef>
                <a:spcPct val="0"/>
              </a:spcBef>
              <a:buNone/>
              <a:defRPr sz="3200" b="1" kern="1200" spc="-38" baseline="0">
                <a:solidFill>
                  <a:schemeClr val="bg1"/>
                </a:solidFill>
                <a:latin typeface="+mj-lt"/>
                <a:ea typeface="+mj-ea"/>
                <a:cs typeface="+mj-cs"/>
              </a:defRPr>
            </a:lvl1pPr>
          </a:lstStyle>
          <a:p>
            <a:pPr algn="ctr" defTabSz="914400"/>
            <a:r>
              <a:rPr lang="en-US" sz="5200" dirty="0">
                <a:solidFill>
                  <a:schemeClr val="tx1"/>
                </a:solidFill>
                <a:latin typeface="Garamond" panose="02020404030301010803" pitchFamily="18" charset="0"/>
                <a:cs typeface="Times New Roman" panose="02020603050405020304" pitchFamily="18" charset="0"/>
              </a:rPr>
              <a:t>Key Priorities</a:t>
            </a:r>
            <a:endParaRPr lang="en-US" sz="52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167213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5296-D429-7369-855C-58D25E0B99B9}"/>
              </a:ext>
            </a:extLst>
          </p:cNvPr>
          <p:cNvSpPr>
            <a:spLocks noGrp="1"/>
          </p:cNvSpPr>
          <p:nvPr>
            <p:ph type="title"/>
          </p:nvPr>
        </p:nvSpPr>
        <p:spPr>
          <a:xfrm>
            <a:off x="179880" y="6035874"/>
            <a:ext cx="11434619" cy="72998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kumimoji="0" lang="en-IN" sz="3000" b="1" i="0" u="none" strike="noStrike" kern="1200" cap="none" spc="-38" normalizeH="0" baseline="0" noProof="0" dirty="0">
                <a:ln>
                  <a:noFill/>
                </a:ln>
                <a:solidFill>
                  <a:prstClr val="white"/>
                </a:solidFill>
                <a:effectLst/>
                <a:uLnTx/>
                <a:uFillTx/>
                <a:latin typeface="Garamond" panose="02020404030301010803" pitchFamily="18" charset="0"/>
                <a:ea typeface="+mj-ea"/>
                <a:cs typeface="+mj-cs"/>
              </a:rPr>
              <a:t>Recommendations</a:t>
            </a:r>
            <a:endParaRPr lang="en-IN" dirty="0"/>
          </a:p>
        </p:txBody>
      </p:sp>
      <p:sp>
        <p:nvSpPr>
          <p:cNvPr id="6" name="Rectangle 5">
            <a:extLst>
              <a:ext uri="{FF2B5EF4-FFF2-40B4-BE49-F238E27FC236}">
                <a16:creationId xmlns:a16="http://schemas.microsoft.com/office/drawing/2014/main" id="{7E60A07C-5AB5-8DB9-CE16-A577DDF89314}"/>
              </a:ext>
            </a:extLst>
          </p:cNvPr>
          <p:cNvSpPr/>
          <p:nvPr/>
        </p:nvSpPr>
        <p:spPr>
          <a:xfrm>
            <a:off x="867508" y="1019909"/>
            <a:ext cx="2105018" cy="562707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5CA4C4C2-5267-7DE1-F5EA-B07B71244620}"/>
              </a:ext>
            </a:extLst>
          </p:cNvPr>
          <p:cNvSpPr/>
          <p:nvPr/>
        </p:nvSpPr>
        <p:spPr>
          <a:xfrm>
            <a:off x="3651497" y="1019910"/>
            <a:ext cx="2105018" cy="562707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24DE7E06-ABD4-096E-BECC-C728AC0803A3}"/>
              </a:ext>
            </a:extLst>
          </p:cNvPr>
          <p:cNvSpPr/>
          <p:nvPr/>
        </p:nvSpPr>
        <p:spPr>
          <a:xfrm>
            <a:off x="6435486" y="1022580"/>
            <a:ext cx="2105018" cy="56270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3E04DBF9-C149-66AA-C32E-738FEFA685F6}"/>
              </a:ext>
            </a:extLst>
          </p:cNvPr>
          <p:cNvSpPr/>
          <p:nvPr/>
        </p:nvSpPr>
        <p:spPr>
          <a:xfrm>
            <a:off x="9219474" y="1022580"/>
            <a:ext cx="2105018" cy="562707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310BE8B2-F902-F321-D3D2-7A777D832486}"/>
              </a:ext>
            </a:extLst>
          </p:cNvPr>
          <p:cNvSpPr txBox="1"/>
          <p:nvPr/>
        </p:nvSpPr>
        <p:spPr>
          <a:xfrm>
            <a:off x="867508" y="2168158"/>
            <a:ext cx="2105017" cy="646331"/>
          </a:xfrm>
          <a:prstGeom prst="rect">
            <a:avLst/>
          </a:prstGeom>
          <a:noFill/>
        </p:spPr>
        <p:txBody>
          <a:bodyPr wrap="square">
            <a:spAutoFit/>
          </a:bodyPr>
          <a:lstStyle/>
          <a:p>
            <a:pPr lvl="0" algn="ctr"/>
            <a:r>
              <a:rPr lang="en-US" sz="1800" b="1" dirty="0">
                <a:solidFill>
                  <a:schemeClr val="bg1"/>
                </a:solidFill>
                <a:latin typeface="Garamond" panose="02020404030301010803" pitchFamily="18" charset="0"/>
              </a:rPr>
              <a:t>Well lit community areas</a:t>
            </a:r>
            <a:endParaRPr lang="en-IN" sz="1800" b="1" dirty="0">
              <a:solidFill>
                <a:schemeClr val="bg1"/>
              </a:solidFill>
              <a:latin typeface="Garamond" panose="02020404030301010803" pitchFamily="18" charset="0"/>
            </a:endParaRPr>
          </a:p>
        </p:txBody>
      </p:sp>
      <p:sp>
        <p:nvSpPr>
          <p:cNvPr id="23" name="TextBox 22">
            <a:extLst>
              <a:ext uri="{FF2B5EF4-FFF2-40B4-BE49-F238E27FC236}">
                <a16:creationId xmlns:a16="http://schemas.microsoft.com/office/drawing/2014/main" id="{C8ED3B02-2AAC-0724-BB0C-AEDD058D871F}"/>
              </a:ext>
            </a:extLst>
          </p:cNvPr>
          <p:cNvSpPr txBox="1"/>
          <p:nvPr/>
        </p:nvSpPr>
        <p:spPr>
          <a:xfrm>
            <a:off x="958362" y="3129103"/>
            <a:ext cx="2014163" cy="646331"/>
          </a:xfrm>
          <a:prstGeom prst="rect">
            <a:avLst/>
          </a:prstGeom>
          <a:noFill/>
        </p:spPr>
        <p:txBody>
          <a:bodyPr wrap="square">
            <a:spAutoFit/>
          </a:bodyPr>
          <a:lstStyle/>
          <a:p>
            <a:pPr lvl="0" algn="ctr"/>
            <a:r>
              <a:rPr lang="en-IN" sz="1800" b="1" dirty="0">
                <a:solidFill>
                  <a:schemeClr val="bg1"/>
                </a:solidFill>
                <a:latin typeface="Garamond" panose="02020404030301010803" pitchFamily="18" charset="0"/>
              </a:rPr>
              <a:t>Special care for UASC</a:t>
            </a:r>
          </a:p>
        </p:txBody>
      </p:sp>
      <p:sp>
        <p:nvSpPr>
          <p:cNvPr id="25" name="TextBox 24">
            <a:extLst>
              <a:ext uri="{FF2B5EF4-FFF2-40B4-BE49-F238E27FC236}">
                <a16:creationId xmlns:a16="http://schemas.microsoft.com/office/drawing/2014/main" id="{5D45F1E2-43C0-F059-CAC4-E0F7F4858D43}"/>
              </a:ext>
            </a:extLst>
          </p:cNvPr>
          <p:cNvSpPr txBox="1"/>
          <p:nvPr/>
        </p:nvSpPr>
        <p:spPr>
          <a:xfrm>
            <a:off x="867508" y="4090048"/>
            <a:ext cx="2064681" cy="1200329"/>
          </a:xfrm>
          <a:prstGeom prst="rect">
            <a:avLst/>
          </a:prstGeom>
          <a:noFill/>
        </p:spPr>
        <p:txBody>
          <a:bodyPr wrap="square">
            <a:spAutoFit/>
          </a:bodyPr>
          <a:lstStyle/>
          <a:p>
            <a:pPr lvl="0" algn="ctr"/>
            <a:r>
              <a:rPr lang="en-IN" sz="1800" b="1" dirty="0">
                <a:solidFill>
                  <a:schemeClr val="bg1"/>
                </a:solidFill>
                <a:latin typeface="Garamond" panose="02020404030301010803" pitchFamily="18" charset="0"/>
              </a:rPr>
              <a:t>Awareness building -  GBV, CP &amp; referral services</a:t>
            </a:r>
          </a:p>
        </p:txBody>
      </p:sp>
      <p:sp>
        <p:nvSpPr>
          <p:cNvPr id="27" name="TextBox 26">
            <a:extLst>
              <a:ext uri="{FF2B5EF4-FFF2-40B4-BE49-F238E27FC236}">
                <a16:creationId xmlns:a16="http://schemas.microsoft.com/office/drawing/2014/main" id="{2FBBFBA0-AAC5-E94D-A865-922C06B131CA}"/>
              </a:ext>
            </a:extLst>
          </p:cNvPr>
          <p:cNvSpPr txBox="1"/>
          <p:nvPr/>
        </p:nvSpPr>
        <p:spPr>
          <a:xfrm>
            <a:off x="867508" y="5604992"/>
            <a:ext cx="2105017" cy="923330"/>
          </a:xfrm>
          <a:prstGeom prst="rect">
            <a:avLst/>
          </a:prstGeom>
          <a:noFill/>
        </p:spPr>
        <p:txBody>
          <a:bodyPr wrap="square">
            <a:spAutoFit/>
          </a:bodyPr>
          <a:lstStyle/>
          <a:p>
            <a:pPr lvl="0" algn="ctr"/>
            <a:r>
              <a:rPr lang="en-IN" sz="1800" b="1" dirty="0">
                <a:solidFill>
                  <a:schemeClr val="bg1"/>
                </a:solidFill>
                <a:latin typeface="Garamond" panose="02020404030301010803" pitchFamily="18" charset="0"/>
              </a:rPr>
              <a:t>Linkages with Child Protection Committees</a:t>
            </a:r>
          </a:p>
        </p:txBody>
      </p:sp>
      <p:cxnSp>
        <p:nvCxnSpPr>
          <p:cNvPr id="29" name="Straight Connector 28">
            <a:extLst>
              <a:ext uri="{FF2B5EF4-FFF2-40B4-BE49-F238E27FC236}">
                <a16:creationId xmlns:a16="http://schemas.microsoft.com/office/drawing/2014/main" id="{89DA8267-5770-25E3-CD62-0270C201204A}"/>
              </a:ext>
            </a:extLst>
          </p:cNvPr>
          <p:cNvCxnSpPr/>
          <p:nvPr/>
        </p:nvCxnSpPr>
        <p:spPr>
          <a:xfrm>
            <a:off x="867508" y="3010489"/>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53530D-5C4D-51A0-F2C6-CFAB22212B3C}"/>
              </a:ext>
            </a:extLst>
          </p:cNvPr>
          <p:cNvCxnSpPr/>
          <p:nvPr/>
        </p:nvCxnSpPr>
        <p:spPr>
          <a:xfrm>
            <a:off x="867508" y="3945990"/>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827396-70E6-89AF-8E22-1960180CF541}"/>
              </a:ext>
            </a:extLst>
          </p:cNvPr>
          <p:cNvCxnSpPr/>
          <p:nvPr/>
        </p:nvCxnSpPr>
        <p:spPr>
          <a:xfrm>
            <a:off x="867508" y="5486403"/>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E494109-9C9D-2539-9340-D94F9633A27C}"/>
              </a:ext>
            </a:extLst>
          </p:cNvPr>
          <p:cNvSpPr/>
          <p:nvPr/>
        </p:nvSpPr>
        <p:spPr>
          <a:xfrm>
            <a:off x="867507" y="1010245"/>
            <a:ext cx="2096361" cy="81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6">
                  <a:lumMod val="50000"/>
                </a:schemeClr>
              </a:solidFill>
            </a:endParaRPr>
          </a:p>
        </p:txBody>
      </p:sp>
      <p:sp>
        <p:nvSpPr>
          <p:cNvPr id="13" name="TextBox 12">
            <a:extLst>
              <a:ext uri="{FF2B5EF4-FFF2-40B4-BE49-F238E27FC236}">
                <a16:creationId xmlns:a16="http://schemas.microsoft.com/office/drawing/2014/main" id="{B78FCC41-272A-5D6C-EFC9-231A01AE36F1}"/>
              </a:ext>
            </a:extLst>
          </p:cNvPr>
          <p:cNvSpPr txBox="1"/>
          <p:nvPr/>
        </p:nvSpPr>
        <p:spPr>
          <a:xfrm>
            <a:off x="867508" y="1197488"/>
            <a:ext cx="2105017" cy="523220"/>
          </a:xfrm>
          <a:prstGeom prst="rect">
            <a:avLst/>
          </a:prstGeom>
          <a:noFill/>
        </p:spPr>
        <p:txBody>
          <a:bodyPr wrap="square">
            <a:spAutoFit/>
          </a:bodyPr>
          <a:lstStyle/>
          <a:p>
            <a:pPr lvl="0" algn="ctr"/>
            <a:r>
              <a:rPr lang="en-US" sz="2800" b="1" dirty="0">
                <a:solidFill>
                  <a:schemeClr val="bg1"/>
                </a:solidFill>
                <a:latin typeface="Garamond" panose="02020404030301010803" pitchFamily="18" charset="0"/>
              </a:rPr>
              <a:t>Protection</a:t>
            </a:r>
            <a:endParaRPr lang="en-IN" sz="2800" b="1" dirty="0">
              <a:solidFill>
                <a:schemeClr val="bg1"/>
              </a:solidFill>
              <a:latin typeface="Garamond" panose="02020404030301010803" pitchFamily="18" charset="0"/>
            </a:endParaRPr>
          </a:p>
        </p:txBody>
      </p:sp>
      <p:sp>
        <p:nvSpPr>
          <p:cNvPr id="33" name="Rectangle 32">
            <a:extLst>
              <a:ext uri="{FF2B5EF4-FFF2-40B4-BE49-F238E27FC236}">
                <a16:creationId xmlns:a16="http://schemas.microsoft.com/office/drawing/2014/main" id="{12639AB9-1288-3DD8-F601-3A82A8356F69}"/>
              </a:ext>
            </a:extLst>
          </p:cNvPr>
          <p:cNvSpPr/>
          <p:nvPr/>
        </p:nvSpPr>
        <p:spPr>
          <a:xfrm>
            <a:off x="3660154" y="1010245"/>
            <a:ext cx="2096361" cy="81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6">
                  <a:lumMod val="50000"/>
                </a:schemeClr>
              </a:solidFill>
            </a:endParaRPr>
          </a:p>
        </p:txBody>
      </p:sp>
      <p:sp>
        <p:nvSpPr>
          <p:cNvPr id="15" name="TextBox 14">
            <a:extLst>
              <a:ext uri="{FF2B5EF4-FFF2-40B4-BE49-F238E27FC236}">
                <a16:creationId xmlns:a16="http://schemas.microsoft.com/office/drawing/2014/main" id="{D193E15B-6C7D-70C0-8F68-1943319CD6C0}"/>
              </a:ext>
            </a:extLst>
          </p:cNvPr>
          <p:cNvSpPr txBox="1"/>
          <p:nvPr/>
        </p:nvSpPr>
        <p:spPr>
          <a:xfrm>
            <a:off x="3599462" y="1197488"/>
            <a:ext cx="2096363" cy="523220"/>
          </a:xfrm>
          <a:prstGeom prst="rect">
            <a:avLst/>
          </a:prstGeom>
          <a:noFill/>
        </p:spPr>
        <p:txBody>
          <a:bodyPr wrap="square">
            <a:spAutoFit/>
          </a:bodyPr>
          <a:lstStyle/>
          <a:p>
            <a:pPr lvl="0" algn="ctr"/>
            <a:r>
              <a:rPr lang="en-US" sz="2800" b="1" dirty="0">
                <a:solidFill>
                  <a:schemeClr val="bg1"/>
                </a:solidFill>
                <a:latin typeface="Garamond" panose="02020404030301010803" pitchFamily="18" charset="0"/>
              </a:rPr>
              <a:t>WASH</a:t>
            </a:r>
            <a:endParaRPr lang="en-IN" sz="2800" b="1" dirty="0">
              <a:solidFill>
                <a:schemeClr val="bg1"/>
              </a:solidFill>
              <a:latin typeface="Garamond" panose="02020404030301010803" pitchFamily="18" charset="0"/>
            </a:endParaRPr>
          </a:p>
        </p:txBody>
      </p:sp>
      <p:sp>
        <p:nvSpPr>
          <p:cNvPr id="35" name="Rectangle 34">
            <a:extLst>
              <a:ext uri="{FF2B5EF4-FFF2-40B4-BE49-F238E27FC236}">
                <a16:creationId xmlns:a16="http://schemas.microsoft.com/office/drawing/2014/main" id="{A9B94BF0-1A9F-F02E-0ECA-2AD5D9FA7E35}"/>
              </a:ext>
            </a:extLst>
          </p:cNvPr>
          <p:cNvSpPr/>
          <p:nvPr/>
        </p:nvSpPr>
        <p:spPr>
          <a:xfrm>
            <a:off x="6439813" y="1008912"/>
            <a:ext cx="2096361" cy="81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6">
                  <a:lumMod val="50000"/>
                </a:schemeClr>
              </a:solidFill>
            </a:endParaRPr>
          </a:p>
        </p:txBody>
      </p:sp>
      <p:sp>
        <p:nvSpPr>
          <p:cNvPr id="17" name="TextBox 16">
            <a:extLst>
              <a:ext uri="{FF2B5EF4-FFF2-40B4-BE49-F238E27FC236}">
                <a16:creationId xmlns:a16="http://schemas.microsoft.com/office/drawing/2014/main" id="{ABBB08D1-BA5D-ECE5-0E06-46C7D14FD473}"/>
              </a:ext>
            </a:extLst>
          </p:cNvPr>
          <p:cNvSpPr txBox="1"/>
          <p:nvPr/>
        </p:nvSpPr>
        <p:spPr>
          <a:xfrm>
            <a:off x="6435485" y="1197488"/>
            <a:ext cx="2105018" cy="523220"/>
          </a:xfrm>
          <a:prstGeom prst="rect">
            <a:avLst/>
          </a:prstGeom>
          <a:noFill/>
        </p:spPr>
        <p:txBody>
          <a:bodyPr wrap="square">
            <a:spAutoFit/>
          </a:bodyPr>
          <a:lstStyle/>
          <a:p>
            <a:pPr lvl="0" algn="ctr"/>
            <a:r>
              <a:rPr lang="en-IN" sz="2800" b="1" dirty="0">
                <a:solidFill>
                  <a:schemeClr val="bg1"/>
                </a:solidFill>
                <a:latin typeface="Garamond" panose="02020404030301010803" pitchFamily="18" charset="0"/>
              </a:rPr>
              <a:t>Education</a:t>
            </a:r>
          </a:p>
        </p:txBody>
      </p:sp>
      <p:sp>
        <p:nvSpPr>
          <p:cNvPr id="36" name="Rectangle 35">
            <a:extLst>
              <a:ext uri="{FF2B5EF4-FFF2-40B4-BE49-F238E27FC236}">
                <a16:creationId xmlns:a16="http://schemas.microsoft.com/office/drawing/2014/main" id="{13B377FF-5053-8742-CDE9-FBB53A84DBF6}"/>
              </a:ext>
            </a:extLst>
          </p:cNvPr>
          <p:cNvSpPr/>
          <p:nvPr/>
        </p:nvSpPr>
        <p:spPr>
          <a:xfrm>
            <a:off x="9232460" y="994445"/>
            <a:ext cx="2096361" cy="81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6">
                  <a:lumMod val="50000"/>
                </a:schemeClr>
              </a:solidFill>
            </a:endParaRPr>
          </a:p>
        </p:txBody>
      </p:sp>
      <p:sp>
        <p:nvSpPr>
          <p:cNvPr id="19" name="TextBox 18">
            <a:extLst>
              <a:ext uri="{FF2B5EF4-FFF2-40B4-BE49-F238E27FC236}">
                <a16:creationId xmlns:a16="http://schemas.microsoft.com/office/drawing/2014/main" id="{7F089C86-C0FE-87E2-140E-5D7163862B29}"/>
              </a:ext>
            </a:extLst>
          </p:cNvPr>
          <p:cNvSpPr txBox="1"/>
          <p:nvPr/>
        </p:nvSpPr>
        <p:spPr>
          <a:xfrm>
            <a:off x="9219473" y="1197488"/>
            <a:ext cx="2105018" cy="523220"/>
          </a:xfrm>
          <a:prstGeom prst="rect">
            <a:avLst/>
          </a:prstGeom>
          <a:noFill/>
        </p:spPr>
        <p:txBody>
          <a:bodyPr wrap="square">
            <a:spAutoFit/>
          </a:bodyPr>
          <a:lstStyle/>
          <a:p>
            <a:pPr lvl="0" algn="ctr"/>
            <a:r>
              <a:rPr lang="en-IN" sz="2800" b="1" dirty="0">
                <a:solidFill>
                  <a:schemeClr val="bg1"/>
                </a:solidFill>
                <a:latin typeface="Garamond" panose="02020404030301010803" pitchFamily="18" charset="0"/>
              </a:rPr>
              <a:t>Livelihood</a:t>
            </a:r>
          </a:p>
        </p:txBody>
      </p:sp>
      <p:sp>
        <p:nvSpPr>
          <p:cNvPr id="38" name="TextBox 37">
            <a:extLst>
              <a:ext uri="{FF2B5EF4-FFF2-40B4-BE49-F238E27FC236}">
                <a16:creationId xmlns:a16="http://schemas.microsoft.com/office/drawing/2014/main" id="{C9B45B9D-F3D7-6834-174D-C634576CA89C}"/>
              </a:ext>
            </a:extLst>
          </p:cNvPr>
          <p:cNvSpPr txBox="1"/>
          <p:nvPr/>
        </p:nvSpPr>
        <p:spPr>
          <a:xfrm>
            <a:off x="3660154" y="2250230"/>
            <a:ext cx="2087704" cy="646331"/>
          </a:xfrm>
          <a:prstGeom prst="rect">
            <a:avLst/>
          </a:prstGeom>
          <a:noFill/>
        </p:spPr>
        <p:txBody>
          <a:bodyPr wrap="square">
            <a:spAutoFit/>
          </a:bodyPr>
          <a:lstStyle/>
          <a:p>
            <a:pPr lvl="0" algn="ctr"/>
            <a:r>
              <a:rPr lang="en-IN" sz="1800" b="1" dirty="0">
                <a:solidFill>
                  <a:schemeClr val="bg1"/>
                </a:solidFill>
                <a:latin typeface="Garamond" panose="02020404030301010803" pitchFamily="18" charset="0"/>
              </a:rPr>
              <a:t>Increase access to drinking water</a:t>
            </a:r>
          </a:p>
        </p:txBody>
      </p:sp>
      <p:sp>
        <p:nvSpPr>
          <p:cNvPr id="40" name="TextBox 39">
            <a:extLst>
              <a:ext uri="{FF2B5EF4-FFF2-40B4-BE49-F238E27FC236}">
                <a16:creationId xmlns:a16="http://schemas.microsoft.com/office/drawing/2014/main" id="{CE988B11-40C5-F6D4-1F8C-04D5FA58689E}"/>
              </a:ext>
            </a:extLst>
          </p:cNvPr>
          <p:cNvSpPr txBox="1"/>
          <p:nvPr/>
        </p:nvSpPr>
        <p:spPr>
          <a:xfrm>
            <a:off x="3660154" y="3565865"/>
            <a:ext cx="2087704" cy="923330"/>
          </a:xfrm>
          <a:prstGeom prst="rect">
            <a:avLst/>
          </a:prstGeom>
          <a:noFill/>
        </p:spPr>
        <p:txBody>
          <a:bodyPr wrap="square">
            <a:spAutoFit/>
          </a:bodyPr>
          <a:lstStyle/>
          <a:p>
            <a:pPr lvl="0" algn="ctr"/>
            <a:r>
              <a:rPr lang="en-IN" sz="1800" b="1" dirty="0">
                <a:solidFill>
                  <a:schemeClr val="bg1"/>
                </a:solidFill>
                <a:latin typeface="Garamond" panose="02020404030301010803" pitchFamily="18" charset="0"/>
              </a:rPr>
              <a:t>Increase number of community toilets</a:t>
            </a:r>
          </a:p>
        </p:txBody>
      </p:sp>
      <p:sp>
        <p:nvSpPr>
          <p:cNvPr id="42" name="TextBox 41">
            <a:extLst>
              <a:ext uri="{FF2B5EF4-FFF2-40B4-BE49-F238E27FC236}">
                <a16:creationId xmlns:a16="http://schemas.microsoft.com/office/drawing/2014/main" id="{01AADD4E-E8C9-C48A-B6EC-CE979A25CC0C}"/>
              </a:ext>
            </a:extLst>
          </p:cNvPr>
          <p:cNvSpPr txBox="1"/>
          <p:nvPr/>
        </p:nvSpPr>
        <p:spPr>
          <a:xfrm>
            <a:off x="3647168" y="5158500"/>
            <a:ext cx="2087704" cy="1477328"/>
          </a:xfrm>
          <a:prstGeom prst="rect">
            <a:avLst/>
          </a:prstGeom>
          <a:noFill/>
        </p:spPr>
        <p:txBody>
          <a:bodyPr wrap="square">
            <a:spAutoFit/>
          </a:bodyPr>
          <a:lstStyle/>
          <a:p>
            <a:pPr lvl="0" algn="ctr"/>
            <a:r>
              <a:rPr lang="en-IN" sz="1800" b="1" dirty="0">
                <a:solidFill>
                  <a:schemeClr val="bg1"/>
                </a:solidFill>
                <a:latin typeface="Garamond" panose="02020404030301010803" pitchFamily="18" charset="0"/>
              </a:rPr>
              <a:t>Separate WASH spaces for men and women in settlement like areas </a:t>
            </a:r>
          </a:p>
        </p:txBody>
      </p:sp>
      <p:cxnSp>
        <p:nvCxnSpPr>
          <p:cNvPr id="43" name="Straight Connector 42">
            <a:extLst>
              <a:ext uri="{FF2B5EF4-FFF2-40B4-BE49-F238E27FC236}">
                <a16:creationId xmlns:a16="http://schemas.microsoft.com/office/drawing/2014/main" id="{890D34C0-EF20-92FE-2E02-8BD43DC57F69}"/>
              </a:ext>
            </a:extLst>
          </p:cNvPr>
          <p:cNvCxnSpPr/>
          <p:nvPr/>
        </p:nvCxnSpPr>
        <p:spPr>
          <a:xfrm>
            <a:off x="3660154" y="3249640"/>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C3729F1-45CF-3866-26BF-9B29AD25720D}"/>
              </a:ext>
            </a:extLst>
          </p:cNvPr>
          <p:cNvCxnSpPr/>
          <p:nvPr/>
        </p:nvCxnSpPr>
        <p:spPr>
          <a:xfrm>
            <a:off x="3647168" y="4804120"/>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0B2E14A-8E28-C5A7-04FB-603AD8F1DF0D}"/>
              </a:ext>
            </a:extLst>
          </p:cNvPr>
          <p:cNvSpPr txBox="1"/>
          <p:nvPr/>
        </p:nvSpPr>
        <p:spPr>
          <a:xfrm>
            <a:off x="6444141" y="2233881"/>
            <a:ext cx="2087705" cy="646331"/>
          </a:xfrm>
          <a:prstGeom prst="rect">
            <a:avLst/>
          </a:prstGeom>
          <a:noFill/>
        </p:spPr>
        <p:txBody>
          <a:bodyPr wrap="square">
            <a:spAutoFit/>
          </a:bodyPr>
          <a:lstStyle/>
          <a:p>
            <a:pPr lvl="0" algn="ctr"/>
            <a:r>
              <a:rPr lang="en-US" sz="1800" b="1" dirty="0">
                <a:solidFill>
                  <a:schemeClr val="bg1"/>
                </a:solidFill>
                <a:latin typeface="Garamond" panose="02020404030301010803" pitchFamily="18" charset="0"/>
              </a:rPr>
              <a:t>Additional language classes</a:t>
            </a:r>
            <a:endParaRPr lang="en-IN" sz="1800" b="1" dirty="0">
              <a:solidFill>
                <a:schemeClr val="bg1"/>
              </a:solidFill>
              <a:latin typeface="Garamond" panose="02020404030301010803" pitchFamily="18" charset="0"/>
            </a:endParaRPr>
          </a:p>
        </p:txBody>
      </p:sp>
      <p:sp>
        <p:nvSpPr>
          <p:cNvPr id="48" name="TextBox 47">
            <a:extLst>
              <a:ext uri="{FF2B5EF4-FFF2-40B4-BE49-F238E27FC236}">
                <a16:creationId xmlns:a16="http://schemas.microsoft.com/office/drawing/2014/main" id="{4BF20047-FCA7-61E2-2FC2-8C2FEEBBEAEE}"/>
              </a:ext>
            </a:extLst>
          </p:cNvPr>
          <p:cNvSpPr txBox="1"/>
          <p:nvPr/>
        </p:nvSpPr>
        <p:spPr>
          <a:xfrm>
            <a:off x="6426828" y="3730868"/>
            <a:ext cx="2096362" cy="646331"/>
          </a:xfrm>
          <a:prstGeom prst="rect">
            <a:avLst/>
          </a:prstGeom>
          <a:noFill/>
        </p:spPr>
        <p:txBody>
          <a:bodyPr wrap="square">
            <a:spAutoFit/>
          </a:bodyPr>
          <a:lstStyle/>
          <a:p>
            <a:pPr lvl="0" algn="ctr"/>
            <a:r>
              <a:rPr lang="en-US" sz="1800" b="1" dirty="0">
                <a:solidFill>
                  <a:schemeClr val="bg1"/>
                </a:solidFill>
                <a:latin typeface="Garamond" panose="02020404030301010803" pitchFamily="18" charset="0"/>
              </a:rPr>
              <a:t>Provision of education material</a:t>
            </a:r>
            <a:endParaRPr lang="en-IN" sz="1800" b="1" dirty="0">
              <a:solidFill>
                <a:schemeClr val="bg1"/>
              </a:solidFill>
              <a:latin typeface="Garamond" panose="02020404030301010803" pitchFamily="18" charset="0"/>
            </a:endParaRPr>
          </a:p>
        </p:txBody>
      </p:sp>
      <p:sp>
        <p:nvSpPr>
          <p:cNvPr id="50" name="TextBox 49">
            <a:extLst>
              <a:ext uri="{FF2B5EF4-FFF2-40B4-BE49-F238E27FC236}">
                <a16:creationId xmlns:a16="http://schemas.microsoft.com/office/drawing/2014/main" id="{8A637909-2D27-92FB-4757-201DA6E3198C}"/>
              </a:ext>
            </a:extLst>
          </p:cNvPr>
          <p:cNvSpPr txBox="1"/>
          <p:nvPr/>
        </p:nvSpPr>
        <p:spPr>
          <a:xfrm>
            <a:off x="6435485" y="5227855"/>
            <a:ext cx="2096361" cy="923330"/>
          </a:xfrm>
          <a:prstGeom prst="rect">
            <a:avLst/>
          </a:prstGeom>
          <a:noFill/>
        </p:spPr>
        <p:txBody>
          <a:bodyPr wrap="square">
            <a:spAutoFit/>
          </a:bodyPr>
          <a:lstStyle/>
          <a:p>
            <a:pPr lvl="0" algn="ctr"/>
            <a:r>
              <a:rPr lang="en-US" sz="1800" b="1" dirty="0">
                <a:solidFill>
                  <a:schemeClr val="bg1"/>
                </a:solidFill>
                <a:latin typeface="Garamond" panose="02020404030301010803" pitchFamily="18" charset="0"/>
              </a:rPr>
              <a:t>Assistance for children with specific needs</a:t>
            </a:r>
            <a:endParaRPr lang="en-IN" sz="1800" b="1" dirty="0">
              <a:solidFill>
                <a:schemeClr val="bg1"/>
              </a:solidFill>
              <a:latin typeface="Garamond" panose="02020404030301010803" pitchFamily="18" charset="0"/>
            </a:endParaRPr>
          </a:p>
        </p:txBody>
      </p:sp>
      <p:cxnSp>
        <p:nvCxnSpPr>
          <p:cNvPr id="51" name="Straight Connector 50">
            <a:extLst>
              <a:ext uri="{FF2B5EF4-FFF2-40B4-BE49-F238E27FC236}">
                <a16:creationId xmlns:a16="http://schemas.microsoft.com/office/drawing/2014/main" id="{DA1C9D1F-4678-573F-EC52-31466678D790}"/>
              </a:ext>
            </a:extLst>
          </p:cNvPr>
          <p:cNvCxnSpPr/>
          <p:nvPr/>
        </p:nvCxnSpPr>
        <p:spPr>
          <a:xfrm>
            <a:off x="6444141" y="3249640"/>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A4D68D-5F16-DE1A-C0F5-547A7001D5C0}"/>
              </a:ext>
            </a:extLst>
          </p:cNvPr>
          <p:cNvCxnSpPr/>
          <p:nvPr/>
        </p:nvCxnSpPr>
        <p:spPr>
          <a:xfrm>
            <a:off x="6444141" y="4804120"/>
            <a:ext cx="21050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5955535-5C97-72E8-99D9-0E320E501394}"/>
              </a:ext>
            </a:extLst>
          </p:cNvPr>
          <p:cNvSpPr txBox="1"/>
          <p:nvPr/>
        </p:nvSpPr>
        <p:spPr>
          <a:xfrm>
            <a:off x="9555409" y="2617968"/>
            <a:ext cx="1433145" cy="2308324"/>
          </a:xfrm>
          <a:prstGeom prst="rect">
            <a:avLst/>
          </a:prstGeom>
          <a:noFill/>
        </p:spPr>
        <p:txBody>
          <a:bodyPr wrap="square">
            <a:spAutoFit/>
          </a:bodyPr>
          <a:lstStyle/>
          <a:p>
            <a:pPr lvl="0" algn="ctr">
              <a:buNone/>
            </a:pPr>
            <a:r>
              <a:rPr lang="en-IN" sz="1800" b="1" dirty="0">
                <a:solidFill>
                  <a:schemeClr val="bg1"/>
                </a:solidFill>
                <a:latin typeface="Garamond" panose="02020404030301010803" pitchFamily="18" charset="0"/>
              </a:rPr>
              <a:t>Promote livelihood activities that contribute towards peaceful coexistence</a:t>
            </a:r>
          </a:p>
        </p:txBody>
      </p:sp>
      <p:sp>
        <p:nvSpPr>
          <p:cNvPr id="3" name="Title 1">
            <a:extLst>
              <a:ext uri="{FF2B5EF4-FFF2-40B4-BE49-F238E27FC236}">
                <a16:creationId xmlns:a16="http://schemas.microsoft.com/office/drawing/2014/main" id="{A9D3A44A-301C-2250-4657-8E43F3E7FFCC}"/>
              </a:ext>
            </a:extLst>
          </p:cNvPr>
          <p:cNvSpPr txBox="1">
            <a:spLocks/>
          </p:cNvSpPr>
          <p:nvPr/>
        </p:nvSpPr>
        <p:spPr>
          <a:xfrm>
            <a:off x="1519163" y="-481307"/>
            <a:ext cx="8761477" cy="142595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7500"/>
          </a:bodyPr>
          <a:lstStyle>
            <a:lvl1pPr algn="l" defTabSz="685800" rtl="0" eaLnBrk="1" latinLnBrk="0" hangingPunct="1">
              <a:lnSpc>
                <a:spcPct val="85000"/>
              </a:lnSpc>
              <a:spcBef>
                <a:spcPct val="0"/>
              </a:spcBef>
              <a:buNone/>
              <a:defRPr sz="3200" b="1" kern="1200" spc="-38" baseline="0">
                <a:solidFill>
                  <a:schemeClr val="bg1"/>
                </a:solidFill>
                <a:latin typeface="+mj-lt"/>
                <a:ea typeface="+mj-ea"/>
                <a:cs typeface="+mj-cs"/>
              </a:defRPr>
            </a:lvl1pPr>
          </a:lstStyle>
          <a:p>
            <a:pPr algn="ctr" defTabSz="914400"/>
            <a:r>
              <a:rPr lang="en-US" sz="5200" dirty="0">
                <a:solidFill>
                  <a:schemeClr val="tx1"/>
                </a:solidFill>
                <a:latin typeface="Garamond" panose="02020404030301010803" pitchFamily="18" charset="0"/>
                <a:cs typeface="Times New Roman" panose="02020603050405020304" pitchFamily="18" charset="0"/>
              </a:rPr>
              <a:t>Sectoral Engagements</a:t>
            </a:r>
            <a:endParaRPr lang="en-US" sz="52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262559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2F3520FC-ACF9-4E96-BF82-F87EDCF6B3DE}"/>
              </a:ext>
            </a:extLst>
          </p:cNvPr>
          <p:cNvPicPr>
            <a:picLocks noChangeAspect="1"/>
          </p:cNvPicPr>
          <p:nvPr/>
        </p:nvPicPr>
        <p:blipFill rotWithShape="1">
          <a:blip r:embed="rId2">
            <a:extLst>
              <a:ext uri="{28A0092B-C50C-407E-A947-70E740481C1C}">
                <a14:useLocalDpi xmlns:a14="http://schemas.microsoft.com/office/drawing/2010/main" val="0"/>
              </a:ext>
            </a:extLst>
          </a:blip>
          <a:srcRect l="14312" r="3465" b="-1"/>
          <a:stretch/>
        </p:blipFill>
        <p:spPr>
          <a:xfrm>
            <a:off x="20" y="10"/>
            <a:ext cx="12191980" cy="6857990"/>
          </a:xfrm>
          <a:prstGeom prst="rect">
            <a:avLst/>
          </a:prstGeom>
        </p:spPr>
      </p:pic>
      <p:sp>
        <p:nvSpPr>
          <p:cNvPr id="60" name="Freeform: Shape 59">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ree, outdoor, people, several&#10;&#10;Description automatically generated">
            <a:extLst>
              <a:ext uri="{FF2B5EF4-FFF2-40B4-BE49-F238E27FC236}">
                <a16:creationId xmlns:a16="http://schemas.microsoft.com/office/drawing/2014/main" id="{CC7EB7DE-520C-6E59-455D-C6DC3067B474}"/>
              </a:ext>
            </a:extLst>
          </p:cNvPr>
          <p:cNvPicPr>
            <a:picLocks noChangeAspect="1"/>
          </p:cNvPicPr>
          <p:nvPr/>
        </p:nvPicPr>
        <p:blipFill rotWithShape="1">
          <a:blip r:embed="rId3">
            <a:extLst>
              <a:ext uri="{28A0092B-C50C-407E-A947-70E740481C1C}">
                <a14:useLocalDpi xmlns:a14="http://schemas.microsoft.com/office/drawing/2010/main" val="0"/>
              </a:ext>
            </a:extLst>
          </a:blip>
          <a:srcRect l="4084" r="17902"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2899899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9" descr="A group of people posing for a photo&#10;&#10;Description automatically generated">
            <a:extLst>
              <a:ext uri="{FF2B5EF4-FFF2-40B4-BE49-F238E27FC236}">
                <a16:creationId xmlns:a16="http://schemas.microsoft.com/office/drawing/2014/main" id="{A4FBE744-6E2D-23F2-65EE-EE57EAFECE5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651" r="14761"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5" name="Picture 14" descr="A picture containing person, floor, indoor, table&#10;&#10;Description automatically generated">
            <a:extLst>
              <a:ext uri="{FF2B5EF4-FFF2-40B4-BE49-F238E27FC236}">
                <a16:creationId xmlns:a16="http://schemas.microsoft.com/office/drawing/2014/main" id="{15C9FD81-8D5E-42FC-6B04-76F9D33956EB}"/>
              </a:ext>
            </a:extLst>
          </p:cNvPr>
          <p:cNvPicPr>
            <a:picLocks noChangeAspect="1"/>
          </p:cNvPicPr>
          <p:nvPr/>
        </p:nvPicPr>
        <p:blipFill rotWithShape="1">
          <a:blip r:embed="rId3">
            <a:extLst>
              <a:ext uri="{28A0092B-C50C-407E-A947-70E740481C1C}">
                <a14:useLocalDpi xmlns:a14="http://schemas.microsoft.com/office/drawing/2010/main" val="0"/>
              </a:ext>
            </a:extLst>
          </a:blip>
          <a:srcRect l="1741" r="3152" b="-4"/>
          <a:stretch/>
        </p:blipFill>
        <p:spPr>
          <a:xfrm>
            <a:off x="20" y="4069976"/>
            <a:ext cx="3535311" cy="2788023"/>
          </a:xfrm>
          <a:prstGeom prst="rect">
            <a:avLst/>
          </a:prstGeom>
        </p:spPr>
      </p:pic>
      <p:pic>
        <p:nvPicPr>
          <p:cNvPr id="7" name="Content Placeholder 6" descr="A group of people sitting on the ground&#10;&#10;Description automatically generated with medium confidence">
            <a:extLst>
              <a:ext uri="{FF2B5EF4-FFF2-40B4-BE49-F238E27FC236}">
                <a16:creationId xmlns:a16="http://schemas.microsoft.com/office/drawing/2014/main" id="{311E38EA-5398-B5F8-27A3-850754973A5B}"/>
              </a:ext>
            </a:extLst>
          </p:cNvPr>
          <p:cNvPicPr>
            <a:picLocks noChangeAspect="1"/>
          </p:cNvPicPr>
          <p:nvPr/>
        </p:nvPicPr>
        <p:blipFill rotWithShape="1">
          <a:blip r:embed="rId4">
            <a:extLst>
              <a:ext uri="{28A0092B-C50C-407E-A947-70E740481C1C}">
                <a14:useLocalDpi xmlns:a14="http://schemas.microsoft.com/office/drawing/2010/main" val="0"/>
              </a:ext>
            </a:extLst>
          </a:blip>
          <a:srcRect r="252" b="2"/>
          <a:stretch/>
        </p:blipFill>
        <p:spPr>
          <a:xfrm>
            <a:off x="3696199" y="3257176"/>
            <a:ext cx="4789093" cy="3600824"/>
          </a:xfrm>
          <a:prstGeom prst="rect">
            <a:avLst/>
          </a:prstGeom>
        </p:spPr>
      </p:pic>
      <p:pic>
        <p:nvPicPr>
          <p:cNvPr id="9" name="Content Placeholder 8" descr="A group of people standing outside&#10;&#10;Description automatically generated with medium confidence">
            <a:extLst>
              <a:ext uri="{FF2B5EF4-FFF2-40B4-BE49-F238E27FC236}">
                <a16:creationId xmlns:a16="http://schemas.microsoft.com/office/drawing/2014/main" id="{FABF79BA-843D-0AC3-0AA6-E413EFEA9B29}"/>
              </a:ext>
            </a:extLst>
          </p:cNvPr>
          <p:cNvPicPr>
            <a:picLocks noChangeAspect="1"/>
          </p:cNvPicPr>
          <p:nvPr/>
        </p:nvPicPr>
        <p:blipFill rotWithShape="1">
          <a:blip r:embed="rId5">
            <a:extLst>
              <a:ext uri="{28A0092B-C50C-407E-A947-70E740481C1C}">
                <a14:useLocalDpi xmlns:a14="http://schemas.microsoft.com/office/drawing/2010/main" val="0"/>
              </a:ext>
            </a:extLst>
          </a:blip>
          <a:srcRect t="13113" r="1" b="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2" name="Content Placeholder 11" descr="A group of people sitting in a room watching a presentation&#10;&#10;Description automatically generated with medium confidence">
            <a:extLst>
              <a:ext uri="{FF2B5EF4-FFF2-40B4-BE49-F238E27FC236}">
                <a16:creationId xmlns:a16="http://schemas.microsoft.com/office/drawing/2014/main" id="{626CAD11-C244-D30F-7279-D93B18F62C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371" r="5" b="5"/>
          <a:stretch/>
        </p:blipFill>
        <p:spPr>
          <a:xfrm>
            <a:off x="8646161" y="4069976"/>
            <a:ext cx="3545840" cy="2788024"/>
          </a:xfrm>
          <a:prstGeom prst="rect">
            <a:avLst/>
          </a:prstGeom>
        </p:spPr>
      </p:pic>
    </p:spTree>
    <p:extLst>
      <p:ext uri="{BB962C8B-B14F-4D97-AF65-F5344CB8AC3E}">
        <p14:creationId xmlns:p14="http://schemas.microsoft.com/office/powerpoint/2010/main" val="223455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9427AF5F-9A0E-42B7-A252-FD64C9885F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0526A0-53DA-575A-1BE8-867C02AF90E7}"/>
              </a:ext>
            </a:extLst>
          </p:cNvPr>
          <p:cNvSpPr>
            <a:spLocks noGrp="1"/>
          </p:cNvSpPr>
          <p:nvPr>
            <p:ph type="title"/>
          </p:nvPr>
        </p:nvSpPr>
        <p:spPr>
          <a:xfrm>
            <a:off x="838200" y="365125"/>
            <a:ext cx="10515600" cy="1306443"/>
          </a:xfrm>
        </p:spPr>
        <p:txBody>
          <a:bodyPr>
            <a:normAutofit/>
          </a:bodyPr>
          <a:lstStyle/>
          <a:p>
            <a:r>
              <a:rPr lang="en-US" sz="4000" b="1" i="0">
                <a:effectLst/>
                <a:latin typeface="Open Sans" panose="020B0606030504020204" pitchFamily="34" charset="0"/>
              </a:rPr>
              <a:t>Causes of Displacement in India </a:t>
            </a:r>
            <a:endParaRPr lang="en-IN" sz="4000"/>
          </a:p>
        </p:txBody>
      </p:sp>
      <p:sp>
        <p:nvSpPr>
          <p:cNvPr id="3" name="Content Placeholder 2">
            <a:extLst>
              <a:ext uri="{FF2B5EF4-FFF2-40B4-BE49-F238E27FC236}">
                <a16:creationId xmlns:a16="http://schemas.microsoft.com/office/drawing/2014/main" id="{5F96C970-0D97-62F5-6B71-85DC36CDACDC}"/>
              </a:ext>
            </a:extLst>
          </p:cNvPr>
          <p:cNvSpPr>
            <a:spLocks noGrp="1"/>
          </p:cNvSpPr>
          <p:nvPr>
            <p:ph idx="1"/>
          </p:nvPr>
        </p:nvSpPr>
        <p:spPr>
          <a:xfrm>
            <a:off x="838200" y="1825625"/>
            <a:ext cx="4152774" cy="4303464"/>
          </a:xfrm>
        </p:spPr>
        <p:txBody>
          <a:bodyPr>
            <a:normAutofit/>
          </a:bodyPr>
          <a:lstStyle/>
          <a:p>
            <a:r>
              <a:rPr lang="en-US" sz="2000" b="0" i="0">
                <a:effectLst/>
                <a:latin typeface="Open Sans" panose="020B0606030504020204" pitchFamily="34" charset="0"/>
              </a:rPr>
              <a:t>Armed Conflict</a:t>
            </a:r>
          </a:p>
          <a:p>
            <a:r>
              <a:rPr lang="en-US" sz="2000" b="0" i="0">
                <a:effectLst/>
                <a:latin typeface="Open Sans" panose="020B0606030504020204" pitchFamily="34" charset="0"/>
              </a:rPr>
              <a:t>Violence</a:t>
            </a:r>
          </a:p>
          <a:p>
            <a:r>
              <a:rPr lang="en-US" sz="2000" b="0" i="0">
                <a:effectLst/>
                <a:latin typeface="Open Sans" panose="020B0606030504020204" pitchFamily="34" charset="0"/>
              </a:rPr>
              <a:t>Violation of human rights</a:t>
            </a:r>
          </a:p>
          <a:p>
            <a:r>
              <a:rPr lang="en-US" sz="2000" b="0" i="0">
                <a:effectLst/>
                <a:latin typeface="Open Sans" panose="020B0606030504020204" pitchFamily="34" charset="0"/>
              </a:rPr>
              <a:t>Disasters</a:t>
            </a:r>
          </a:p>
          <a:p>
            <a:r>
              <a:rPr lang="en-US" sz="2000" b="0" i="0">
                <a:effectLst/>
                <a:latin typeface="Open Sans" panose="020B0606030504020204" pitchFamily="34" charset="0"/>
              </a:rPr>
              <a:t>Other factors: Other causes of internal displacement can be large scale development projects (dams, mining centres, SEZs etc.) built without making an attempt to compensate, rehabilitate and resettle the displaced population by the Government</a:t>
            </a:r>
            <a:endParaRPr lang="en-IN" sz="2000"/>
          </a:p>
        </p:txBody>
      </p:sp>
      <p:pic>
        <p:nvPicPr>
          <p:cNvPr id="7170" name="Picture 2" descr="Helping those in need: Caritas India recognized for efforts battling  COVID-19 - LiCAS.news | Light for the Voiceless">
            <a:extLst>
              <a:ext uri="{FF2B5EF4-FFF2-40B4-BE49-F238E27FC236}">
                <a16:creationId xmlns:a16="http://schemas.microsoft.com/office/drawing/2014/main" id="{BD6D19ED-32E4-AC06-D68B-A02D17FF56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 r="-2" b="-2"/>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01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3BBF-66AD-A9F7-893A-A71515467491}"/>
              </a:ext>
            </a:extLst>
          </p:cNvPr>
          <p:cNvSpPr>
            <a:spLocks noGrp="1"/>
          </p:cNvSpPr>
          <p:nvPr>
            <p:ph type="title"/>
          </p:nvPr>
        </p:nvSpPr>
        <p:spPr>
          <a:xfrm>
            <a:off x="481013" y="3752849"/>
            <a:ext cx="3290887" cy="2452687"/>
          </a:xfrm>
        </p:spPr>
        <p:txBody>
          <a:bodyPr anchor="ctr">
            <a:normAutofit/>
          </a:bodyPr>
          <a:lstStyle/>
          <a:p>
            <a:r>
              <a:rPr lang="en-IN" sz="3600"/>
              <a:t>Conflict in Manipur state </a:t>
            </a:r>
          </a:p>
        </p:txBody>
      </p:sp>
      <p:pic>
        <p:nvPicPr>
          <p:cNvPr id="6" name="Picture 5" descr="A group of people sitting on a bench&#10;&#10;Description automatically generated">
            <a:extLst>
              <a:ext uri="{FF2B5EF4-FFF2-40B4-BE49-F238E27FC236}">
                <a16:creationId xmlns:a16="http://schemas.microsoft.com/office/drawing/2014/main" id="{7BC9502F-F4C0-6377-9A69-70449150B6E9}"/>
              </a:ext>
            </a:extLst>
          </p:cNvPr>
          <p:cNvPicPr>
            <a:picLocks noChangeAspect="1"/>
          </p:cNvPicPr>
          <p:nvPr/>
        </p:nvPicPr>
        <p:blipFill rotWithShape="1">
          <a:blip r:embed="rId2">
            <a:extLst>
              <a:ext uri="{28A0092B-C50C-407E-A947-70E740481C1C}">
                <a14:useLocalDpi xmlns:a14="http://schemas.microsoft.com/office/drawing/2010/main" val="0"/>
              </a:ext>
            </a:extLst>
          </a:blip>
          <a:srcRect t="17046" b="153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2901E71-4A9B-FF81-E7FD-729C47B6AC52}"/>
              </a:ext>
            </a:extLst>
          </p:cNvPr>
          <p:cNvSpPr>
            <a:spLocks noGrp="1"/>
          </p:cNvSpPr>
          <p:nvPr>
            <p:ph idx="1"/>
          </p:nvPr>
        </p:nvSpPr>
        <p:spPr>
          <a:xfrm>
            <a:off x="4223982" y="3752850"/>
            <a:ext cx="7485413" cy="2452687"/>
          </a:xfrm>
        </p:spPr>
        <p:txBody>
          <a:bodyPr anchor="ctr">
            <a:normAutofit/>
          </a:bodyPr>
          <a:lstStyle/>
          <a:p>
            <a:r>
              <a:rPr lang="en-US" sz="1800"/>
              <a:t>On 3 May 2023, the Kuki tribal group held an organised protest march in the northeastern Indian state of Manipur against the majority Meitei community being recognised as a Scheduled Tribe. The march resulted in violent clashes with the Meitei non-tribal group (Reuters 11/05/2023; Al Jazeera 07/05/2023 and 06/05/2023). </a:t>
            </a:r>
            <a:endParaRPr lang="en-IN" sz="1800"/>
          </a:p>
        </p:txBody>
      </p:sp>
    </p:spTree>
    <p:extLst>
      <p:ext uri="{BB962C8B-B14F-4D97-AF65-F5344CB8AC3E}">
        <p14:creationId xmlns:p14="http://schemas.microsoft.com/office/powerpoint/2010/main" val="417183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D40600-902F-8717-0268-F0EEA6541816}"/>
              </a:ext>
            </a:extLst>
          </p:cNvPr>
          <p:cNvSpPr>
            <a:spLocks noGrp="1"/>
          </p:cNvSpPr>
          <p:nvPr>
            <p:ph type="title"/>
          </p:nvPr>
        </p:nvSpPr>
        <p:spPr>
          <a:xfrm>
            <a:off x="481013" y="327026"/>
            <a:ext cx="3290887" cy="2287588"/>
          </a:xfrm>
        </p:spPr>
        <p:txBody>
          <a:bodyPr anchor="ctr">
            <a:normAutofit/>
          </a:bodyPr>
          <a:lstStyle/>
          <a:p>
            <a:r>
              <a:rPr lang="en-IN" sz="3600" dirty="0"/>
              <a:t>The Digress</a:t>
            </a:r>
          </a:p>
        </p:txBody>
      </p:sp>
      <p:sp>
        <p:nvSpPr>
          <p:cNvPr id="8" name="Content Placeholder 7">
            <a:extLst>
              <a:ext uri="{FF2B5EF4-FFF2-40B4-BE49-F238E27FC236}">
                <a16:creationId xmlns:a16="http://schemas.microsoft.com/office/drawing/2014/main" id="{7A75C640-FCFB-B717-AC40-4499EEADAA67}"/>
              </a:ext>
            </a:extLst>
          </p:cNvPr>
          <p:cNvSpPr>
            <a:spLocks noGrp="1"/>
          </p:cNvSpPr>
          <p:nvPr>
            <p:ph idx="1"/>
          </p:nvPr>
        </p:nvSpPr>
        <p:spPr>
          <a:xfrm>
            <a:off x="4223982" y="327026"/>
            <a:ext cx="7485413" cy="2287587"/>
          </a:xfrm>
        </p:spPr>
        <p:txBody>
          <a:bodyPr anchor="ctr">
            <a:normAutofit fontScale="92500" lnSpcReduction="10000"/>
          </a:bodyPr>
          <a:lstStyle/>
          <a:p>
            <a:r>
              <a:rPr lang="en-US" sz="1800" dirty="0"/>
              <a:t>As on 12 May, reports indicated that 45,000 people were displaced or had evacuated their homes in violence-affected districts, and government premises, army camps, and nearby states were sheltering most of these people.</a:t>
            </a:r>
          </a:p>
          <a:p>
            <a:endParaRPr lang="en-US" sz="1800" dirty="0"/>
          </a:p>
          <a:p>
            <a:r>
              <a:rPr lang="en-US" sz="1800" dirty="0"/>
              <a:t>The number of displaced people varies between sources, with some media sources reporting 30,000–35,000 people displaced as on 16 May </a:t>
            </a:r>
          </a:p>
          <a:p>
            <a:endParaRPr lang="en-US" sz="1800" dirty="0"/>
          </a:p>
          <a:p>
            <a:r>
              <a:rPr lang="en-US" sz="1500" dirty="0"/>
              <a:t>Image – Courtesy - BBC</a:t>
            </a:r>
            <a:endParaRPr lang="en-IN" sz="1800" dirty="0"/>
          </a:p>
        </p:txBody>
      </p:sp>
      <p:pic>
        <p:nvPicPr>
          <p:cNvPr id="4098" name="Picture 2" descr="Manipur: Thousands displaced as ethnic clashes grip north-eastern state -  BBC News">
            <a:extLst>
              <a:ext uri="{FF2B5EF4-FFF2-40B4-BE49-F238E27FC236}">
                <a16:creationId xmlns:a16="http://schemas.microsoft.com/office/drawing/2014/main" id="{F8063FAD-E91E-FDE9-53EF-B95110A533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91" b="19678"/>
          <a:stretch/>
        </p:blipFill>
        <p:spPr bwMode="auto">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8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Will climate-induced migration feature at COP21?">
            <a:extLst>
              <a:ext uri="{FF2B5EF4-FFF2-40B4-BE49-F238E27FC236}">
                <a16:creationId xmlns:a16="http://schemas.microsoft.com/office/drawing/2014/main" id="{5FE7BB78-433F-EA37-90E9-E2ECFD9B2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8F713D-F647-C1C0-44F2-58444C1A50EE}"/>
              </a:ext>
            </a:extLst>
          </p:cNvPr>
          <p:cNvSpPr>
            <a:spLocks noGrp="1"/>
          </p:cNvSpPr>
          <p:nvPr>
            <p:ph idx="1"/>
          </p:nvPr>
        </p:nvSpPr>
        <p:spPr>
          <a:xfrm>
            <a:off x="131064" y="1848985"/>
            <a:ext cx="3822189" cy="3742762"/>
          </a:xfrm>
        </p:spPr>
        <p:txBody>
          <a:bodyPr>
            <a:normAutofit lnSpcReduction="10000"/>
          </a:bodyPr>
          <a:lstStyle/>
          <a:p>
            <a:pPr marL="0" indent="0">
              <a:buNone/>
            </a:pPr>
            <a:r>
              <a:rPr lang="en-US" altLang="en-US" sz="4000" dirty="0">
                <a:latin typeface="Arial" panose="020B0604020202020204" pitchFamily="34" charset="0"/>
              </a:rPr>
              <a:t>Sundarbans – Climate Change induced Migration and Modern Slavery ( CCMMS) </a:t>
            </a:r>
            <a:endParaRPr lang="en-IN" altLang="en-US" sz="4000" dirty="0">
              <a:latin typeface="Arial" panose="020B0604020202020204" pitchFamily="34" charset="0"/>
            </a:endParaRPr>
          </a:p>
          <a:p>
            <a:endParaRPr lang="en-IN" sz="4000" dirty="0"/>
          </a:p>
        </p:txBody>
      </p:sp>
    </p:spTree>
    <p:extLst>
      <p:ext uri="{BB962C8B-B14F-4D97-AF65-F5344CB8AC3E}">
        <p14:creationId xmlns:p14="http://schemas.microsoft.com/office/powerpoint/2010/main" val="273478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A picture containing outdoor&#10;&#10;Description automatically generated">
            <a:extLst>
              <a:ext uri="{FF2B5EF4-FFF2-40B4-BE49-F238E27FC236}">
                <a16:creationId xmlns:a16="http://schemas.microsoft.com/office/drawing/2014/main" id="{F3219104-819E-6BB7-09CB-A15850334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764"/>
          <a:stretch>
            <a:fillRect/>
          </a:stretch>
        </p:blipFill>
        <p:spPr bwMode="auto">
          <a:xfrm>
            <a:off x="0" y="1498600"/>
            <a:ext cx="12090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A38461A9-DCD6-432D-E1B1-91032C886227}"/>
              </a:ext>
            </a:extLst>
          </p:cNvPr>
          <p:cNvSpPr>
            <a:spLocks noGrp="1"/>
          </p:cNvSpPr>
          <p:nvPr>
            <p:ph type="title"/>
          </p:nvPr>
        </p:nvSpPr>
        <p:spPr>
          <a:xfrm>
            <a:off x="533813" y="-34925"/>
            <a:ext cx="10198100" cy="1098551"/>
          </a:xfrm>
        </p:spPr>
        <p:txBody>
          <a:bodyPr/>
          <a:lstStyle/>
          <a:p>
            <a:r>
              <a:rPr lang="en-US" altLang="en-US" dirty="0"/>
              <a:t>Focus Communities </a:t>
            </a:r>
          </a:p>
        </p:txBody>
      </p:sp>
      <p:graphicFrame>
        <p:nvGraphicFramePr>
          <p:cNvPr id="5" name="Content Placeholder 2">
            <a:extLst>
              <a:ext uri="{FF2B5EF4-FFF2-40B4-BE49-F238E27FC236}">
                <a16:creationId xmlns:a16="http://schemas.microsoft.com/office/drawing/2014/main" id="{328D1EAB-071D-F0CB-D1AD-DDDC1AEE67D1}"/>
              </a:ext>
            </a:extLst>
          </p:cNvPr>
          <p:cNvGraphicFramePr>
            <a:graphicFrameLocks noGrp="1"/>
          </p:cNvGraphicFramePr>
          <p:nvPr>
            <p:ph idx="1"/>
          </p:nvPr>
        </p:nvGraphicFramePr>
        <p:xfrm>
          <a:off x="1286934" y="1948543"/>
          <a:ext cx="9618133" cy="4093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35435CC-C8DF-9233-87D8-1403C0B3E823}"/>
              </a:ext>
            </a:extLst>
          </p:cNvPr>
          <p:cNvSpPr txBox="1"/>
          <p:nvPr/>
        </p:nvSpPr>
        <p:spPr>
          <a:xfrm>
            <a:off x="533813" y="784548"/>
            <a:ext cx="1100900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……..aims towards building livelihood resilience of communities by integrating ecosystem restoration, climate change adaptation hence reducing distressed/unsafe  migration  leading to modern slavery.</a:t>
            </a:r>
            <a:endParaRPr kumimoji="0" lang="en-IN"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456802-7D57-C699-AFD0-AA7BB762013E}"/>
              </a:ext>
            </a:extLst>
          </p:cNvPr>
          <p:cNvSpPr txBox="1"/>
          <p:nvPr/>
        </p:nvSpPr>
        <p:spPr>
          <a:xfrm>
            <a:off x="838201" y="2482589"/>
            <a:ext cx="3816096" cy="3694373"/>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rPr>
              <a:t>Restoration and  Peaceful  Return of People from camps to their  homes and  Peaceful Co-Existence – Ethnic Conflict Rabha and Garo community in Assam and Meghalaya </a:t>
            </a:r>
          </a:p>
        </p:txBody>
      </p:sp>
      <p:pic>
        <p:nvPicPr>
          <p:cNvPr id="8198" name="Picture 6" descr="The people caught between two States - The Hindu">
            <a:extLst>
              <a:ext uri="{FF2B5EF4-FFF2-40B4-BE49-F238E27FC236}">
                <a16:creationId xmlns:a16="http://schemas.microsoft.com/office/drawing/2014/main" id="{554238FF-7CD0-7D15-5799-CAA076FA3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73" r="-1" b="1246"/>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descr="Assam's Rabha Tribe is Fighting to Save Its Land and Identity">
            <a:extLst>
              <a:ext uri="{FF2B5EF4-FFF2-40B4-BE49-F238E27FC236}">
                <a16:creationId xmlns:a16="http://schemas.microsoft.com/office/drawing/2014/main" id="{BC59D591-6EFB-D73B-1152-4163C5D87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1"/>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39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DE03B5779AF848808253ABAA224240" ma:contentTypeVersion="9" ma:contentTypeDescription="Create a new document." ma:contentTypeScope="" ma:versionID="2c7c0904637e4f4206e969021fb298e0">
  <xsd:schema xmlns:xsd="http://www.w3.org/2001/XMLSchema" xmlns:xs="http://www.w3.org/2001/XMLSchema" xmlns:p="http://schemas.microsoft.com/office/2006/metadata/properties" xmlns:ns3="a4ef3a6b-2cad-4d37-984f-19d3b8b6304f" xmlns:ns4="cdbdded6-cc34-484f-80d6-686a751465a1" targetNamespace="http://schemas.microsoft.com/office/2006/metadata/properties" ma:root="true" ma:fieldsID="35fedd13f6eee1d27349ba83d6d5ae85" ns3:_="" ns4:_="">
    <xsd:import namespace="a4ef3a6b-2cad-4d37-984f-19d3b8b6304f"/>
    <xsd:import namespace="cdbdded6-cc34-484f-80d6-686a751465a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f3a6b-2cad-4d37-984f-19d3b8b6304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dded6-cc34-484f-80d6-686a751465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CF6FB3-69FE-4D25-9E77-BD0BA75727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ef3a6b-2cad-4d37-984f-19d3b8b6304f"/>
    <ds:schemaRef ds:uri="cdbdded6-cc34-484f-80d6-686a75146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CB8ED9-F69A-4215-94AB-42A12CBE9A4A}">
  <ds:schemaRefs>
    <ds:schemaRef ds:uri="http://schemas.openxmlformats.org/package/2006/metadata/core-properties"/>
    <ds:schemaRef ds:uri="a4ef3a6b-2cad-4d37-984f-19d3b8b6304f"/>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cdbdded6-cc34-484f-80d6-686a751465a1"/>
  </ds:schemaRefs>
</ds:datastoreItem>
</file>

<file path=customXml/itemProps3.xml><?xml version="1.0" encoding="utf-8"?>
<ds:datastoreItem xmlns:ds="http://schemas.openxmlformats.org/officeDocument/2006/customXml" ds:itemID="{8F853EE6-7ECF-401B-BC7A-EDDDC9EFE4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3781</TotalTime>
  <Words>2385</Words>
  <Application>Microsoft Office PowerPoint</Application>
  <PresentationFormat>Widescreen</PresentationFormat>
  <Paragraphs>318</Paragraphs>
  <Slides>39</Slides>
  <Notes>2</Notes>
  <HiddenSlides>0</HiddenSlides>
  <MMClips>0</MMClips>
  <ScaleCrop>false</ScaleCrop>
  <HeadingPairs>
    <vt:vector size="6" baseType="variant">
      <vt:variant>
        <vt:lpstr>Caratteri utilizzati</vt:lpstr>
      </vt:variant>
      <vt:variant>
        <vt:i4>10</vt:i4>
      </vt:variant>
      <vt:variant>
        <vt:lpstr>Tema</vt:lpstr>
      </vt:variant>
      <vt:variant>
        <vt:i4>4</vt:i4>
      </vt:variant>
      <vt:variant>
        <vt:lpstr>Titoli diapositive</vt:lpstr>
      </vt:variant>
      <vt:variant>
        <vt:i4>39</vt:i4>
      </vt:variant>
    </vt:vector>
  </HeadingPairs>
  <TitlesOfParts>
    <vt:vector size="53" baseType="lpstr">
      <vt:lpstr>Calibri Light</vt:lpstr>
      <vt:lpstr>Calibri</vt:lpstr>
      <vt:lpstr>Wingdings</vt:lpstr>
      <vt:lpstr>Garamond</vt:lpstr>
      <vt:lpstr>Roboto Condensed</vt:lpstr>
      <vt:lpstr>Bookman Old Style</vt:lpstr>
      <vt:lpstr>Open Sans</vt:lpstr>
      <vt:lpstr>Arial</vt:lpstr>
      <vt:lpstr>Times New Roman</vt:lpstr>
      <vt:lpstr>Lato</vt:lpstr>
      <vt:lpstr>Office Theme</vt:lpstr>
      <vt:lpstr>Retrospect</vt:lpstr>
      <vt:lpstr>1_Office Theme</vt:lpstr>
      <vt:lpstr>3_Office Theme</vt:lpstr>
      <vt:lpstr>The Displaced </vt:lpstr>
      <vt:lpstr>CONTEXT</vt:lpstr>
      <vt:lpstr>IDPS in India </vt:lpstr>
      <vt:lpstr>Causes of Displacement in India </vt:lpstr>
      <vt:lpstr>Conflict in Manipur state </vt:lpstr>
      <vt:lpstr>The Digress</vt:lpstr>
      <vt:lpstr>Presentazione standard di PowerPoint</vt:lpstr>
      <vt:lpstr>Focus Communities </vt:lpstr>
      <vt:lpstr>Presentazione standard di PowerPoint</vt:lpstr>
      <vt:lpstr>Our Response </vt:lpstr>
      <vt:lpstr>Presentazione standard di PowerPoint</vt:lpstr>
      <vt:lpstr>Presentazione standard di PowerPoint</vt:lpstr>
      <vt:lpstr>Key Sectors of Immediate Intervention </vt:lpstr>
      <vt:lpstr>Interim Support and Aid </vt:lpstr>
      <vt:lpstr>Long term Aid and preparedness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Returnee Composition</vt:lpstr>
      <vt:lpstr>REINTEGRATION SUPPORT </vt:lpstr>
      <vt:lpstr>REINTEGRATION SUPPORT</vt:lpstr>
      <vt:lpstr>Presentazione standard di PowerPoint</vt:lpstr>
      <vt:lpstr>Presentazione standard di PowerPoint</vt:lpstr>
      <vt:lpstr>Security and Operational Context</vt:lpstr>
      <vt:lpstr>Key Findings</vt:lpstr>
      <vt:lpstr>Protection</vt:lpstr>
      <vt:lpstr>Presentazione standard di PowerPoint</vt:lpstr>
      <vt:lpstr>Key Strategies </vt:lpstr>
      <vt:lpstr>Programme Support – PROCAP (Mizoram &amp; Manipur) </vt:lpstr>
      <vt:lpstr> Key Highlights: </vt:lpstr>
      <vt:lpstr>Presentazione standard di PowerPoint</vt:lpstr>
      <vt:lpstr>Presentazione standard di PowerPoint</vt:lpstr>
      <vt:lpstr>Recommendations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PROCAP</dc:title>
  <dc:creator>roman@caritasindia.org</dc:creator>
  <cp:lastModifiedBy>Cecilia Nicoletti</cp:lastModifiedBy>
  <cp:revision>180</cp:revision>
  <dcterms:created xsi:type="dcterms:W3CDTF">2023-02-02T07:11:08Z</dcterms:created>
  <dcterms:modified xsi:type="dcterms:W3CDTF">2023-05-22T13:48:24Z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0x0101000FDE03B5779AF848808253ABAA224240</vt:lpwstr>
  </property>
</Properties>
</file>